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Lst>
  <p:notesMasterIdLst>
    <p:notesMasterId r:id="rId7"/>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notesMaster" Target="notesMasters/notesMaster1.xml"/><Relationship Id="rId8" Type="http://schemas.openxmlformats.org/officeDocument/2006/relationships/presProps" Target="presProps.xml"/><Relationship Id="rId9" Type="http://schemas.openxmlformats.org/officeDocument/2006/relationships/viewProps" Target="viewProps.xml"/><Relationship Id="rId10" Type="http://schemas.openxmlformats.org/officeDocument/2006/relationships/theme" Target="theme/theme1.xml"/><Relationship Id="rId1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
    <p:bg>
      <p:bgPr>
        <a:solidFill>
          <a:srgbClr val="FCFAF6"/>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0744200" y="201168"/>
            <a:ext cx="896112" cy="512064"/>
          </a:xfrm>
          <a:prstGeom prst="rect">
            <a:avLst/>
          </a:prstGeom>
        </p:spPr>
      </p:pic>
      <p:sp>
        <p:nvSpPr>
          <p:cNvPr id="3" name="Shape 0"/>
          <p:cNvSpPr/>
          <p:nvPr/>
        </p:nvSpPr>
        <p:spPr>
          <a:xfrm>
            <a:off x="548640" y="6263640"/>
            <a:ext cx="11091672" cy="0"/>
          </a:xfrm>
          <a:prstGeom prst="line">
            <a:avLst/>
          </a:prstGeom>
          <a:noFill/>
          <a:ln w="9525">
            <a:solidFill>
              <a:srgbClr val="1A1A2E"/>
            </a:solidFill>
            <a:prstDash val="solid"/>
          </a:ln>
        </p:spPr>
      </p:sp>
      <p:sp>
        <p:nvSpPr>
          <p:cNvPr id="4" name="Text 1"/>
          <p:cNvSpPr/>
          <p:nvPr/>
        </p:nvSpPr>
        <p:spPr>
          <a:xfrm>
            <a:off x="548640" y="6309360"/>
            <a:ext cx="11091672" cy="320040"/>
          </a:xfrm>
          <a:prstGeom prst="rect">
            <a:avLst/>
          </a:prstGeom>
          <a:noFill/>
          <a:ln/>
        </p:spPr>
        <p:txBody>
          <a:bodyPr wrap="square" rtlCol="0" anchor="ctr"/>
          <a:lstStyle/>
          <a:p>
            <a:pPr indent="0" marL="0">
              <a:buNone/>
            </a:pPr>
            <a:r>
              <a:rPr lang="en-US" sz="800" dirty="0">
                <a:solidFill>
                  <a:srgbClr val="6B5F54"/>
                </a:solidFill>
                <a:latin typeface="Calibri" pitchFamily="34" charset="0"/>
                <a:ea typeface="Calibri" pitchFamily="34" charset="-122"/>
                <a:cs typeface="Calibri" pitchFamily="34" charset="-120"/>
              </a:rPr>
              <a:t>Trustner Asset Services Pvt. Ltd. · AMFI-registered Mutual Fund Distributor · ARN-286886 · Mutual fund investments are subject to market risks; read all scheme-related documents carefully. · merasip.com</a:t>
            </a:r>
            <a:endParaRPr lang="en-US" sz="800" dirty="0"/>
          </a:p>
        </p:txBody>
      </p:sp>
      <p:sp>
        <p:nvSpPr>
          <p:cNvPr id="25" name="Slide Number Placeholder 0"/>
          <p:cNvSpPr>
            <a:spLocks noGrp="1"/>
          </p:cNvSpPr>
          <p:nvPr>
            <p:ph type="sldNum" sz="quarter" idx="4294967295"/>
          </p:nvPr>
        </p:nvSpPr>
        <p:spPr>
          <a:xfrm>
            <a:off x="11338560" y="6309360"/>
            <a:ext cx="365760" cy="274320"/>
          </a:xfrm>
          <a:prstGeom prst="rect">
            <a:avLst/>
          </a:prstGeom>
          <a:extLst>
            <a:ext uri="{C572A759-6A51-4108-AA02-DFA0A04FC94B}">
              <ma14:wrappingTextBoxFlag xmlns:ma14="http://schemas.microsoft.com/office/mac/drawingml/2011/main" val="0"/>
            </a:ext>
          </a:extLst>
        </p:spPr>
        <p:txBody>
          <a:bodyPr/>
          <a:lstStyle>
            <a:lvl1pPr>
              <a:defRPr sz="800">
                <a:solidFill>
                  <a:srgbClr val="6B5F54"/>
                </a:solidFill>
                <a:latin typeface="Calibri"/>
                <a:ea typeface="Calibri"/>
                <a:cs typeface="Calibri"/>
              </a:defRPr>
            </a:lvl1pPr>
          </a:lstStyle>
          <a:p>
            <a:pPr algn="l"/>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38560" y="6309360"/>
            <a:ext cx="365760" cy="274320"/>
          </a:xfrm>
          <a:prstGeom prst="rect">
            <a:avLst/>
          </a:prstGeom>
          <a:extLst>
            <a:ext uri="{C572A759-6A51-4108-AA02-DFA0A04FC94B}">
              <ma14:wrappingTextBoxFlag xmlns:ma14="http://schemas.microsoft.com/office/mac/drawingml/2011/main" val="0"/>
            </a:ext>
          </a:extLst>
        </p:spPr>
        <p:txBody>
          <a:bodyPr/>
          <a:lstStyle>
            <a:lvl1pPr>
              <a:defRPr sz="800">
                <a:solidFill>
                  <a:srgbClr val="6B5F54"/>
                </a:solidFill>
                <a:latin typeface="Calibri"/>
                <a:ea typeface="Calibri"/>
                <a:cs typeface="Calibri"/>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hyperlink" Target="https://portal.amfiindia.com/spages/14610.pdf" TargetMode="External"/><Relationship Id="rId2" Type="http://schemas.openxmlformats.org/officeDocument/2006/relationships/hyperlink" Target="https://www.amfiindia.com/new-fund-offer" TargetMode="External"/><Relationship Id="rId3" Type="http://schemas.openxmlformats.org/officeDocument/2006/relationships/slideLayout" Target="../slideLayouts/slideLayout2.xml"/><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548640" y="2011680"/>
            <a:ext cx="73152" cy="2011680"/>
          </a:xfrm>
          <a:prstGeom prst="rect">
            <a:avLst/>
          </a:prstGeom>
          <a:solidFill>
            <a:srgbClr val="D4A017"/>
          </a:solidFill>
          <a:ln w="12700">
            <a:solidFill>
              <a:srgbClr val="D4A017"/>
            </a:solidFill>
            <a:prstDash val="solid"/>
          </a:ln>
        </p:spPr>
      </p:sp>
      <p:sp>
        <p:nvSpPr>
          <p:cNvPr id="3" name="Text 1"/>
          <p:cNvSpPr/>
          <p:nvPr/>
        </p:nvSpPr>
        <p:spPr>
          <a:xfrm>
            <a:off x="868680" y="1920240"/>
            <a:ext cx="10058400" cy="1371600"/>
          </a:xfrm>
          <a:prstGeom prst="rect">
            <a:avLst/>
          </a:prstGeom>
          <a:noFill/>
          <a:ln/>
        </p:spPr>
        <p:txBody>
          <a:bodyPr wrap="square" rtlCol="0" anchor="t"/>
          <a:lstStyle/>
          <a:p>
            <a:pPr indent="0" marL="0">
              <a:buNone/>
            </a:pPr>
            <a:r>
              <a:rPr lang="en-US" sz="4000" b="1" dirty="0">
                <a:solidFill>
                  <a:srgbClr val="1A1A2E"/>
                </a:solidFill>
                <a:latin typeface="Georgia" pitchFamily="34" charset="0"/>
                <a:ea typeface="Georgia" pitchFamily="34" charset="-122"/>
                <a:cs typeface="Georgia" pitchFamily="34" charset="-120"/>
              </a:rPr>
              <a:t>Navi Multi Asset Omni FoF</a:t>
            </a:r>
            <a:endParaRPr lang="en-US" sz="4000" dirty="0"/>
          </a:p>
        </p:txBody>
      </p:sp>
      <p:sp>
        <p:nvSpPr>
          <p:cNvPr id="4" name="Text 2"/>
          <p:cNvSpPr/>
          <p:nvPr/>
        </p:nvSpPr>
        <p:spPr>
          <a:xfrm>
            <a:off x="868680" y="3337560"/>
            <a:ext cx="10058400" cy="731520"/>
          </a:xfrm>
          <a:prstGeom prst="rect">
            <a:avLst/>
          </a:prstGeom>
          <a:noFill/>
          <a:ln/>
        </p:spPr>
        <p:txBody>
          <a:bodyPr wrap="square" rtlCol="0" anchor="t"/>
          <a:lstStyle/>
          <a:p>
            <a:pPr indent="0" marL="0">
              <a:buNone/>
            </a:pPr>
            <a:r>
              <a:rPr lang="en-US" sz="1800" dirty="0">
                <a:solidFill>
                  <a:srgbClr val="6B5F54"/>
                </a:solidFill>
                <a:latin typeface="Calibri" pitchFamily="34" charset="0"/>
                <a:ea typeface="Calibri" pitchFamily="34" charset="-122"/>
                <a:cs typeface="Calibri" pitchFamily="34" charset="-120"/>
              </a:rPr>
              <a:t>Navi Mutual Fund · Open now · closes 2 Nov 2026</a:t>
            </a:r>
            <a:endParaRPr lang="en-US" sz="1800" dirty="0"/>
          </a:p>
        </p:txBody>
      </p:sp>
      <p:sp>
        <p:nvSpPr>
          <p:cNvPr id="25" name="Slide Number Placeholder 0"/>
          <p:cNvSpPr>
            <a:spLocks noGrp="1"/>
          </p:cNvSpPr>
          <p:nvPr>
            <p:ph type="sldNum" sz="quarter" idx="4294967295"/>
          </p:nvPr>
        </p:nvSpPr>
        <p:spPr>
          <a:xfrm>
            <a:off x="11338560" y="6309360"/>
            <a:ext cx="365760" cy="274320"/>
          </a:xfrm>
          <a:prstGeom prst="rect">
            <a:avLst/>
          </a:prstGeom>
          <a:extLst>
            <a:ext uri="{C572A759-6A51-4108-AA02-DFA0A04FC94B}">
              <ma14:wrappingTextBoxFlag xmlns:ma14="http://schemas.microsoft.com/office/mac/drawingml/2011/main" val="0"/>
            </a:ext>
          </a:extLst>
        </p:spPr>
        <p:txBody>
          <a:bodyPr/>
          <a:lstStyle>
            <a:lvl1pPr>
              <a:defRPr sz="800">
                <a:solidFill>
                  <a:srgbClr val="6B5F54"/>
                </a:solidFill>
                <a:latin typeface="Calibri"/>
                <a:ea typeface="Calibri"/>
                <a:cs typeface="Calibri"/>
              </a:defRPr>
            </a:lvl1pPr>
          </a:lstStyle>
          <a:p>
            <a:pPr algn="l"/>
            <a:fld id="{F7021451-1387-4CA6-816F-3879F97B5CBC}" type="slidenum">
              <a:rPr b="0" lang="en-US"/>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347472"/>
            <a:ext cx="8229600" cy="274320"/>
          </a:xfrm>
          <a:prstGeom prst="rect">
            <a:avLst/>
          </a:prstGeom>
          <a:noFill/>
          <a:ln/>
        </p:spPr>
        <p:txBody>
          <a:bodyPr wrap="square" rtlCol="0" anchor="ctr"/>
          <a:lstStyle/>
          <a:p>
            <a:pPr indent="0" marL="0">
              <a:buNone/>
            </a:pPr>
            <a:r>
              <a:rPr lang="en-US" sz="1000" spc="200" kern="0" dirty="0">
                <a:solidFill>
                  <a:srgbClr val="6B5F54"/>
                </a:solidFill>
                <a:latin typeface="Calibri" pitchFamily="34" charset="0"/>
                <a:ea typeface="Calibri" pitchFamily="34" charset="-122"/>
                <a:cs typeface="Calibri" pitchFamily="34" charset="-120"/>
              </a:rPr>
              <a:t>NAVI MUTUAL FUND · FUND OF FUNDS · MULTI ASSET</a:t>
            </a:r>
            <a:endParaRPr lang="en-US" sz="1000" dirty="0"/>
          </a:p>
        </p:txBody>
      </p:sp>
      <p:sp>
        <p:nvSpPr>
          <p:cNvPr id="3" name="Text 1"/>
          <p:cNvSpPr/>
          <p:nvPr/>
        </p:nvSpPr>
        <p:spPr>
          <a:xfrm>
            <a:off x="548640" y="685800"/>
            <a:ext cx="10515600" cy="822960"/>
          </a:xfrm>
          <a:prstGeom prst="rect">
            <a:avLst/>
          </a:prstGeom>
          <a:noFill/>
          <a:ln/>
        </p:spPr>
        <p:txBody>
          <a:bodyPr wrap="square" rtlCol="0" anchor="t"/>
          <a:lstStyle/>
          <a:p>
            <a:pPr indent="0" marL="0">
              <a:buNone/>
            </a:pPr>
            <a:r>
              <a:rPr lang="en-US" sz="3000" b="1" dirty="0">
                <a:solidFill>
                  <a:srgbClr val="1A1A2E"/>
                </a:solidFill>
                <a:latin typeface="Georgia" pitchFamily="34" charset="0"/>
                <a:ea typeface="Georgia" pitchFamily="34" charset="-122"/>
                <a:cs typeface="Georgia" pitchFamily="34" charset="-120"/>
              </a:rPr>
              <a:t>Navi Multi Asset Omni FoF</a:t>
            </a:r>
            <a:endParaRPr lang="en-US" sz="3000" dirty="0"/>
          </a:p>
        </p:txBody>
      </p:sp>
      <p:sp>
        <p:nvSpPr>
          <p:cNvPr id="4" name="Text 2"/>
          <p:cNvSpPr/>
          <p:nvPr/>
        </p:nvSpPr>
        <p:spPr>
          <a:xfrm>
            <a:off x="548640" y="1508760"/>
            <a:ext cx="7315200" cy="365760"/>
          </a:xfrm>
          <a:prstGeom prst="rect">
            <a:avLst/>
          </a:prstGeom>
          <a:noFill/>
          <a:ln/>
        </p:spPr>
        <p:txBody>
          <a:bodyPr wrap="square" rtlCol="0" anchor="ctr"/>
          <a:lstStyle/>
          <a:p>
            <a:pPr indent="0" marL="0">
              <a:buNone/>
            </a:pPr>
            <a:r>
              <a:rPr lang="en-US" sz="1400" b="1" dirty="0">
                <a:solidFill>
                  <a:srgbClr val="0F766E"/>
                </a:solidFill>
                <a:latin typeface="Calibri" pitchFamily="34" charset="0"/>
                <a:ea typeface="Calibri" pitchFamily="34" charset="-122"/>
                <a:cs typeface="Calibri" pitchFamily="34" charset="-120"/>
              </a:rPr>
              <a:t>Open now · closes 2 Nov 2026</a:t>
            </a:r>
            <a:endParaRPr lang="en-US" sz="1400" dirty="0"/>
          </a:p>
        </p:txBody>
      </p:sp>
      <p:sp>
        <p:nvSpPr>
          <p:cNvPr id="5" name="Shape 3"/>
          <p:cNvSpPr/>
          <p:nvPr/>
        </p:nvSpPr>
        <p:spPr>
          <a:xfrm>
            <a:off x="548640" y="2103120"/>
            <a:ext cx="2606040" cy="0"/>
          </a:xfrm>
          <a:prstGeom prst="line">
            <a:avLst/>
          </a:prstGeom>
          <a:noFill/>
          <a:ln w="19050">
            <a:solidFill>
              <a:srgbClr val="1A1A2E"/>
            </a:solidFill>
            <a:prstDash val="solid"/>
          </a:ln>
        </p:spPr>
      </p:sp>
      <p:sp>
        <p:nvSpPr>
          <p:cNvPr id="6" name="Text 4"/>
          <p:cNvSpPr/>
          <p:nvPr/>
        </p:nvSpPr>
        <p:spPr>
          <a:xfrm>
            <a:off x="548640" y="2194560"/>
            <a:ext cx="2606040" cy="548640"/>
          </a:xfrm>
          <a:prstGeom prst="rect">
            <a:avLst/>
          </a:prstGeom>
          <a:noFill/>
          <a:ln/>
        </p:spPr>
        <p:txBody>
          <a:bodyPr wrap="square" rtlCol="0" anchor="ctr"/>
          <a:lstStyle/>
          <a:p>
            <a:pPr indent="0" marL="0">
              <a:buNone/>
            </a:pPr>
            <a:r>
              <a:rPr lang="en-US" sz="2200" dirty="0">
                <a:solidFill>
                  <a:srgbClr val="1A1A2E"/>
                </a:solidFill>
                <a:latin typeface="Georgia" pitchFamily="34" charset="0"/>
                <a:ea typeface="Georgia" pitchFamily="34" charset="-122"/>
                <a:cs typeface="Georgia" pitchFamily="34" charset="-120"/>
              </a:rPr>
              <a:t>19 Oct 2026</a:t>
            </a:r>
            <a:endParaRPr lang="en-US" sz="2200" dirty="0"/>
          </a:p>
        </p:txBody>
      </p:sp>
      <p:sp>
        <p:nvSpPr>
          <p:cNvPr id="7" name="Text 5"/>
          <p:cNvSpPr/>
          <p:nvPr/>
        </p:nvSpPr>
        <p:spPr>
          <a:xfrm>
            <a:off x="548640" y="2743200"/>
            <a:ext cx="2606040" cy="274320"/>
          </a:xfrm>
          <a:prstGeom prst="rect">
            <a:avLst/>
          </a:prstGeom>
          <a:noFill/>
          <a:ln/>
        </p:spPr>
        <p:txBody>
          <a:bodyPr wrap="square" rtlCol="0" anchor="ctr"/>
          <a:lstStyle/>
          <a:p>
            <a:pPr indent="0" marL="0">
              <a:buNone/>
            </a:pPr>
            <a:r>
              <a:rPr lang="en-US" sz="1000" spc="150" kern="0" dirty="0">
                <a:solidFill>
                  <a:srgbClr val="6B5F54"/>
                </a:solidFill>
                <a:latin typeface="Calibri" pitchFamily="34" charset="0"/>
                <a:ea typeface="Calibri" pitchFamily="34" charset="-122"/>
                <a:cs typeface="Calibri" pitchFamily="34" charset="-120"/>
              </a:rPr>
              <a:t>OFFER OPENS</a:t>
            </a:r>
            <a:endParaRPr lang="en-US" sz="1000" dirty="0"/>
          </a:p>
        </p:txBody>
      </p:sp>
      <p:sp>
        <p:nvSpPr>
          <p:cNvPr id="8" name="Shape 6"/>
          <p:cNvSpPr/>
          <p:nvPr/>
        </p:nvSpPr>
        <p:spPr>
          <a:xfrm>
            <a:off x="3337560" y="2103120"/>
            <a:ext cx="2606040" cy="0"/>
          </a:xfrm>
          <a:prstGeom prst="line">
            <a:avLst/>
          </a:prstGeom>
          <a:noFill/>
          <a:ln w="19050">
            <a:solidFill>
              <a:srgbClr val="1A1A2E"/>
            </a:solidFill>
            <a:prstDash val="solid"/>
          </a:ln>
        </p:spPr>
      </p:sp>
      <p:sp>
        <p:nvSpPr>
          <p:cNvPr id="9" name="Text 7"/>
          <p:cNvSpPr/>
          <p:nvPr/>
        </p:nvSpPr>
        <p:spPr>
          <a:xfrm>
            <a:off x="3337560" y="2194560"/>
            <a:ext cx="2606040" cy="548640"/>
          </a:xfrm>
          <a:prstGeom prst="rect">
            <a:avLst/>
          </a:prstGeom>
          <a:noFill/>
          <a:ln/>
        </p:spPr>
        <p:txBody>
          <a:bodyPr wrap="square" rtlCol="0" anchor="ctr"/>
          <a:lstStyle/>
          <a:p>
            <a:pPr indent="0" marL="0">
              <a:buNone/>
            </a:pPr>
            <a:r>
              <a:rPr lang="en-US" sz="2200" dirty="0">
                <a:solidFill>
                  <a:srgbClr val="1A1A2E"/>
                </a:solidFill>
                <a:latin typeface="Georgia" pitchFamily="34" charset="0"/>
                <a:ea typeface="Georgia" pitchFamily="34" charset="-122"/>
                <a:cs typeface="Georgia" pitchFamily="34" charset="-120"/>
              </a:rPr>
              <a:t>2 Nov 2026</a:t>
            </a:r>
            <a:endParaRPr lang="en-US" sz="2200" dirty="0"/>
          </a:p>
        </p:txBody>
      </p:sp>
      <p:sp>
        <p:nvSpPr>
          <p:cNvPr id="10" name="Text 8"/>
          <p:cNvSpPr/>
          <p:nvPr/>
        </p:nvSpPr>
        <p:spPr>
          <a:xfrm>
            <a:off x="3337560" y="2743200"/>
            <a:ext cx="2606040" cy="274320"/>
          </a:xfrm>
          <a:prstGeom prst="rect">
            <a:avLst/>
          </a:prstGeom>
          <a:noFill/>
          <a:ln/>
        </p:spPr>
        <p:txBody>
          <a:bodyPr wrap="square" rtlCol="0" anchor="ctr"/>
          <a:lstStyle/>
          <a:p>
            <a:pPr indent="0" marL="0">
              <a:buNone/>
            </a:pPr>
            <a:r>
              <a:rPr lang="en-US" sz="1000" spc="150" kern="0" dirty="0">
                <a:solidFill>
                  <a:srgbClr val="6B5F54"/>
                </a:solidFill>
                <a:latin typeface="Calibri" pitchFamily="34" charset="0"/>
                <a:ea typeface="Calibri" pitchFamily="34" charset="-122"/>
                <a:cs typeface="Calibri" pitchFamily="34" charset="-120"/>
              </a:rPr>
              <a:t>OFFER CLOSES</a:t>
            </a:r>
            <a:endParaRPr lang="en-US" sz="1000" dirty="0"/>
          </a:p>
        </p:txBody>
      </p:sp>
      <p:sp>
        <p:nvSpPr>
          <p:cNvPr id="11" name="Shape 9"/>
          <p:cNvSpPr/>
          <p:nvPr/>
        </p:nvSpPr>
        <p:spPr>
          <a:xfrm>
            <a:off x="6126480" y="2103120"/>
            <a:ext cx="2606040" cy="0"/>
          </a:xfrm>
          <a:prstGeom prst="line">
            <a:avLst/>
          </a:prstGeom>
          <a:noFill/>
          <a:ln w="19050">
            <a:solidFill>
              <a:srgbClr val="1A1A2E"/>
            </a:solidFill>
            <a:prstDash val="solid"/>
          </a:ln>
        </p:spPr>
      </p:sp>
      <p:sp>
        <p:nvSpPr>
          <p:cNvPr id="12" name="Text 10"/>
          <p:cNvSpPr/>
          <p:nvPr/>
        </p:nvSpPr>
        <p:spPr>
          <a:xfrm>
            <a:off x="6126480" y="2194560"/>
            <a:ext cx="2606040" cy="548640"/>
          </a:xfrm>
          <a:prstGeom prst="rect">
            <a:avLst/>
          </a:prstGeom>
          <a:noFill/>
          <a:ln/>
        </p:spPr>
        <p:txBody>
          <a:bodyPr wrap="square" rtlCol="0" anchor="ctr"/>
          <a:lstStyle/>
          <a:p>
            <a:pPr indent="0" marL="0">
              <a:buNone/>
            </a:pPr>
            <a:r>
              <a:rPr lang="en-US" sz="2200" dirty="0">
                <a:solidFill>
                  <a:srgbClr val="1A1A2E"/>
                </a:solidFill>
                <a:latin typeface="Georgia" pitchFamily="34" charset="0"/>
                <a:ea typeface="Georgia" pitchFamily="34" charset="-122"/>
                <a:cs typeface="Georgia" pitchFamily="34" charset="-120"/>
              </a:rPr>
              <a:t>₹100</a:t>
            </a:r>
            <a:endParaRPr lang="en-US" sz="2200" dirty="0"/>
          </a:p>
        </p:txBody>
      </p:sp>
      <p:sp>
        <p:nvSpPr>
          <p:cNvPr id="13" name="Text 11"/>
          <p:cNvSpPr/>
          <p:nvPr/>
        </p:nvSpPr>
        <p:spPr>
          <a:xfrm>
            <a:off x="6126480" y="2743200"/>
            <a:ext cx="2606040" cy="274320"/>
          </a:xfrm>
          <a:prstGeom prst="rect">
            <a:avLst/>
          </a:prstGeom>
          <a:noFill/>
          <a:ln/>
        </p:spPr>
        <p:txBody>
          <a:bodyPr wrap="square" rtlCol="0" anchor="ctr"/>
          <a:lstStyle/>
          <a:p>
            <a:pPr indent="0" marL="0">
              <a:buNone/>
            </a:pPr>
            <a:r>
              <a:rPr lang="en-US" sz="1000" spc="150" kern="0" dirty="0">
                <a:solidFill>
                  <a:srgbClr val="6B5F54"/>
                </a:solidFill>
                <a:latin typeface="Calibri" pitchFamily="34" charset="0"/>
                <a:ea typeface="Calibri" pitchFamily="34" charset="-122"/>
                <a:cs typeface="Calibri" pitchFamily="34" charset="-120"/>
              </a:rPr>
              <a:t>MINIMUM</a:t>
            </a:r>
            <a:endParaRPr lang="en-US" sz="1000" dirty="0"/>
          </a:p>
        </p:txBody>
      </p:sp>
      <p:sp>
        <p:nvSpPr>
          <p:cNvPr id="14" name="Shape 12"/>
          <p:cNvSpPr/>
          <p:nvPr/>
        </p:nvSpPr>
        <p:spPr>
          <a:xfrm>
            <a:off x="8915400" y="2103120"/>
            <a:ext cx="2606040" cy="0"/>
          </a:xfrm>
          <a:prstGeom prst="line">
            <a:avLst/>
          </a:prstGeom>
          <a:noFill/>
          <a:ln w="19050">
            <a:solidFill>
              <a:srgbClr val="1A1A2E"/>
            </a:solidFill>
            <a:prstDash val="solid"/>
          </a:ln>
        </p:spPr>
      </p:sp>
      <p:sp>
        <p:nvSpPr>
          <p:cNvPr id="15" name="Text 13"/>
          <p:cNvSpPr/>
          <p:nvPr/>
        </p:nvSpPr>
        <p:spPr>
          <a:xfrm>
            <a:off x="8915400" y="2194560"/>
            <a:ext cx="2606040" cy="548640"/>
          </a:xfrm>
          <a:prstGeom prst="rect">
            <a:avLst/>
          </a:prstGeom>
          <a:noFill/>
          <a:ln/>
        </p:spPr>
        <p:txBody>
          <a:bodyPr wrap="square" rtlCol="0" anchor="ctr"/>
          <a:lstStyle/>
          <a:p>
            <a:pPr indent="0" marL="0">
              <a:buNone/>
            </a:pPr>
            <a:r>
              <a:rPr lang="en-US" sz="2200" dirty="0">
                <a:solidFill>
                  <a:srgbClr val="1A1A2E"/>
                </a:solidFill>
                <a:latin typeface="Georgia" pitchFamily="34" charset="0"/>
                <a:ea typeface="Georgia" pitchFamily="34" charset="-122"/>
                <a:cs typeface="Georgia" pitchFamily="34" charset="-120"/>
              </a:rPr>
              <a:t>6 Nov 2026</a:t>
            </a:r>
            <a:endParaRPr lang="en-US" sz="2200" dirty="0"/>
          </a:p>
        </p:txBody>
      </p:sp>
      <p:sp>
        <p:nvSpPr>
          <p:cNvPr id="16" name="Text 14"/>
          <p:cNvSpPr/>
          <p:nvPr/>
        </p:nvSpPr>
        <p:spPr>
          <a:xfrm>
            <a:off x="8915400" y="2743200"/>
            <a:ext cx="2606040" cy="274320"/>
          </a:xfrm>
          <a:prstGeom prst="rect">
            <a:avLst/>
          </a:prstGeom>
          <a:noFill/>
          <a:ln/>
        </p:spPr>
        <p:txBody>
          <a:bodyPr wrap="square" rtlCol="0" anchor="ctr"/>
          <a:lstStyle/>
          <a:p>
            <a:pPr indent="0" marL="0">
              <a:buNone/>
            </a:pPr>
            <a:r>
              <a:rPr lang="en-US" sz="1000" spc="150" kern="0" dirty="0">
                <a:solidFill>
                  <a:srgbClr val="6B5F54"/>
                </a:solidFill>
                <a:latin typeface="Calibri" pitchFamily="34" charset="0"/>
                <a:ea typeface="Calibri" pitchFamily="34" charset="-122"/>
                <a:cs typeface="Calibri" pitchFamily="34" charset="-120"/>
              </a:rPr>
              <a:t>RE-OPENS</a:t>
            </a:r>
            <a:endParaRPr lang="en-US" sz="1000" dirty="0"/>
          </a:p>
        </p:txBody>
      </p:sp>
      <p:sp>
        <p:nvSpPr>
          <p:cNvPr id="17" name="Text 15"/>
          <p:cNvSpPr/>
          <p:nvPr/>
        </p:nvSpPr>
        <p:spPr>
          <a:xfrm>
            <a:off x="548640" y="3246120"/>
            <a:ext cx="11064240" cy="1188720"/>
          </a:xfrm>
          <a:prstGeom prst="rect">
            <a:avLst/>
          </a:prstGeom>
          <a:noFill/>
          <a:ln/>
        </p:spPr>
        <p:txBody>
          <a:bodyPr wrap="square" rtlCol="0" anchor="t"/>
          <a:lstStyle/>
          <a:p>
            <a:pPr indent="0" marL="0">
              <a:spcAft>
                <a:spcPts val="600"/>
              </a:spcAft>
              <a:buNone/>
            </a:pPr>
            <a:r>
              <a:rPr lang="en-US" sz="1600" dirty="0">
                <a:solidFill>
                  <a:srgbClr val="1F1F33"/>
                </a:solidFill>
                <a:latin typeface="Calibri" pitchFamily="34" charset="0"/>
                <a:ea typeface="Calibri" pitchFamily="34" charset="-122"/>
                <a:cs typeface="Calibri" pitchFamily="34" charset="-120"/>
              </a:rPr>
              <a:t>Capital appreciation and income through diversified exposure across equity, debt and commodities. The scheme does not guarantee or indicate any returns, and there is no assurance the objective will be achieved.</a:t>
            </a:r>
            <a:endParaRPr lang="en-US" sz="1600" dirty="0"/>
          </a:p>
        </p:txBody>
      </p:sp>
      <p:sp>
        <p:nvSpPr>
          <p:cNvPr id="18" name="Text 16"/>
          <p:cNvSpPr/>
          <p:nvPr/>
        </p:nvSpPr>
        <p:spPr>
          <a:xfrm>
            <a:off x="548640" y="4572000"/>
            <a:ext cx="11064240" cy="548640"/>
          </a:xfrm>
          <a:prstGeom prst="rect">
            <a:avLst/>
          </a:prstGeom>
          <a:noFill/>
          <a:ln/>
        </p:spPr>
        <p:txBody>
          <a:bodyPr wrap="square" rtlCol="0" anchor="ctr"/>
          <a:lstStyle/>
          <a:p>
            <a:pPr indent="0" marL="0">
              <a:buNone/>
            </a:pPr>
            <a:r>
              <a:rPr lang="en-US" sz="1100" i="1" dirty="0">
                <a:solidFill>
                  <a:srgbClr val="6B5F54"/>
                </a:solidFill>
                <a:latin typeface="Calibri" pitchFamily="34" charset="0"/>
                <a:ea typeface="Calibri" pitchFamily="34" charset="-122"/>
                <a:cs typeface="Calibri" pitchFamily="34" charset="-120"/>
              </a:rPr>
              <a:t>The SID gives 2 Nov as the close and 6 Nov for re-opening; AMFI's NFO listing shows 4 Nov. Apply by 2 Nov to be safe.</a:t>
            </a:r>
            <a:endParaRPr lang="en-US" sz="1100" dirty="0"/>
          </a:p>
        </p:txBody>
      </p:sp>
      <p:sp>
        <p:nvSpPr>
          <p:cNvPr id="19" name="Text 17"/>
          <p:cNvSpPr/>
          <p:nvPr/>
        </p:nvSpPr>
        <p:spPr>
          <a:xfrm>
            <a:off x="548640" y="5806440"/>
            <a:ext cx="11064240" cy="365760"/>
          </a:xfrm>
          <a:prstGeom prst="rect">
            <a:avLst/>
          </a:prstGeom>
          <a:noFill/>
          <a:ln/>
        </p:spPr>
        <p:txBody>
          <a:bodyPr wrap="square" rtlCol="0" anchor="ctr"/>
          <a:lstStyle/>
          <a:p>
            <a:pPr indent="0" marL="0">
              <a:buNone/>
            </a:pPr>
            <a:r>
              <a:rPr lang="en-US" sz="900" dirty="0">
                <a:solidFill>
                  <a:srgbClr val="6B5F54"/>
                </a:solidFill>
                <a:latin typeface="Calibri" pitchFamily="34" charset="0"/>
                <a:ea typeface="Calibri" pitchFamily="34" charset="-122"/>
                <a:cs typeface="Calibri" pitchFamily="34" charset="-120"/>
              </a:rPr>
              <a:t>Source: Scheme Information Document and AMFI NFO listing, checked 21 Oct 2026</a:t>
            </a:r>
            <a:endParaRPr lang="en-US" sz="900" dirty="0"/>
          </a:p>
        </p:txBody>
      </p:sp>
      <p:sp>
        <p:nvSpPr>
          <p:cNvPr id="25" name="Slide Number Placeholder 0"/>
          <p:cNvSpPr>
            <a:spLocks noGrp="1"/>
          </p:cNvSpPr>
          <p:nvPr>
            <p:ph type="sldNum" sz="quarter" idx="4294967295"/>
          </p:nvPr>
        </p:nvSpPr>
        <p:spPr>
          <a:xfrm>
            <a:off x="11338560" y="6309360"/>
            <a:ext cx="365760" cy="274320"/>
          </a:xfrm>
          <a:prstGeom prst="rect">
            <a:avLst/>
          </a:prstGeom>
          <a:extLst>
            <a:ext uri="{C572A759-6A51-4108-AA02-DFA0A04FC94B}">
              <ma14:wrappingTextBoxFlag xmlns:ma14="http://schemas.microsoft.com/office/mac/drawingml/2011/main" val="0"/>
            </a:ext>
          </a:extLst>
        </p:spPr>
        <p:txBody>
          <a:bodyPr/>
          <a:lstStyle>
            <a:lvl1pPr>
              <a:defRPr sz="800">
                <a:solidFill>
                  <a:srgbClr val="6B5F54"/>
                </a:solidFill>
                <a:latin typeface="Calibri"/>
                <a:ea typeface="Calibri"/>
                <a:cs typeface="Calibri"/>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347472"/>
            <a:ext cx="8229600" cy="274320"/>
          </a:xfrm>
          <a:prstGeom prst="rect">
            <a:avLst/>
          </a:prstGeom>
          <a:noFill/>
          <a:ln/>
        </p:spPr>
        <p:txBody>
          <a:bodyPr wrap="square" rtlCol="0" anchor="ctr"/>
          <a:lstStyle/>
          <a:p>
            <a:pPr indent="0" marL="0">
              <a:buNone/>
            </a:pPr>
            <a:r>
              <a:rPr lang="en-US" sz="1000" spc="200" kern="0" dirty="0">
                <a:solidFill>
                  <a:srgbClr val="6B5F54"/>
                </a:solidFill>
                <a:latin typeface="Calibri" pitchFamily="34" charset="0"/>
                <a:ea typeface="Calibri" pitchFamily="34" charset="-122"/>
                <a:cs typeface="Calibri" pitchFamily="34" charset="-120"/>
              </a:rPr>
              <a:t>NAVI MULTI ASSET OMNI FOF</a:t>
            </a:r>
            <a:endParaRPr lang="en-US" sz="1000" dirty="0"/>
          </a:p>
        </p:txBody>
      </p:sp>
      <p:sp>
        <p:nvSpPr>
          <p:cNvPr id="3" name="Text 1"/>
          <p:cNvSpPr/>
          <p:nvPr/>
        </p:nvSpPr>
        <p:spPr>
          <a:xfrm>
            <a:off x="548640" y="685800"/>
            <a:ext cx="10515600" cy="822960"/>
          </a:xfrm>
          <a:prstGeom prst="rect">
            <a:avLst/>
          </a:prstGeom>
          <a:noFill/>
          <a:ln/>
        </p:spPr>
        <p:txBody>
          <a:bodyPr wrap="square" rtlCol="0" anchor="t"/>
          <a:lstStyle/>
          <a:p>
            <a:pPr indent="0" marL="0">
              <a:buNone/>
            </a:pPr>
            <a:r>
              <a:rPr lang="en-US" sz="2600" b="1" dirty="0">
                <a:solidFill>
                  <a:srgbClr val="1A1A2E"/>
                </a:solidFill>
                <a:latin typeface="Georgia" pitchFamily="34" charset="0"/>
                <a:ea typeface="Georgia" pitchFamily="34" charset="-122"/>
                <a:cs typeface="Georgia" pitchFamily="34" charset="-120"/>
              </a:rPr>
              <a:t>Scheme details and offer documents</a:t>
            </a:r>
            <a:endParaRPr lang="en-US" sz="2600" dirty="0"/>
          </a:p>
        </p:txBody>
      </p:sp>
      <p:graphicFrame>
        <p:nvGraphicFramePr>
          <p:cNvPr id="4" name="Table 0"/>
          <p:cNvGraphicFramePr>
            <a:graphicFrameLocks noGrp="1"/>
          </p:cNvGraphicFramePr>
          <p:nvPr>
            <p:extLst>
              <p:ext uri="{D42A27DB-BD31-4B8C-83A1-F6EECF244321}">
                <p14:modId xmlns:p14="http://schemas.microsoft.com/office/powerpoint/2010/main" val="1579011935"/>
              </p:ext>
            </p:extLst>
          </p:nvPr>
        </p:nvGraphicFramePr>
        <p:xfrm>
          <a:off x="548640" y="1554480"/>
          <a:ext cx="6583680" cy="914400"/>
        </p:xfrm>
        <a:graphic>
          <a:graphicData uri="http://schemas.openxmlformats.org/drawingml/2006/table">
            <a:tbl>
              <a:tblPr/>
              <a:tblGrid>
                <a:gridCol w="1737360"/>
                <a:gridCol w="4846320"/>
              </a:tblGrid>
              <a:tr h="457200">
                <a:tc>
                  <a:txBody>
                    <a:bodyPr/>
                    <a:lstStyle/>
                    <a:p>
                      <a:pPr indent="0" marL="0">
                        <a:buNone/>
                      </a:pPr>
                      <a:r>
                        <a:rPr lang="en-US" sz="1200" dirty="0">
                          <a:solidFill>
                            <a:srgbClr val="6B5F54"/>
                          </a:solidFill>
                          <a:latin typeface="Calibri" pitchFamily="34" charset="0"/>
                          <a:ea typeface="Calibri" pitchFamily="34" charset="-122"/>
                          <a:cs typeface="Calibri" pitchFamily="34" charset="-120"/>
                        </a:rPr>
                        <a:t>Category</a:t>
                      </a:r>
                      <a:endParaRPr lang="en-US" sz="1200" dirty="0">
                        <a:latin typeface="Calibri" charset="0"/>
                        <a:ea typeface="Calibri" charset="0"/>
                        <a:cs typeface="Calibri" charset="0"/>
                      </a:endParaRPr>
                    </a:p>
                  </a:txBody>
                  <a:tcPr marL="54864" marR="54864" marT="54864" marB="54864" anchor="t">
                    <a:lnL w="9525" cap="flat" cmpd="sng" algn="ctr">
                      <a:solidFill>
                        <a:srgbClr val="E8E0D8"/>
                      </a:solidFill>
                      <a:prstDash val="solid"/>
                      <a:round/>
                      <a:headEnd type="none" w="med" len="med"/>
                      <a:tailEnd type="none" w="med" len="med"/>
                    </a:lnL>
                    <a:lnR w="9525" cap="flat" cmpd="sng" algn="ctr">
                      <a:solidFill>
                        <a:srgbClr val="E8E0D8"/>
                      </a:solidFill>
                      <a:prstDash val="solid"/>
                      <a:round/>
                      <a:headEnd type="none" w="med" len="med"/>
                      <a:tailEnd type="none" w="med" len="med"/>
                    </a:lnR>
                    <a:lnT w="9525" cap="flat" cmpd="sng" algn="ctr">
                      <a:solidFill>
                        <a:srgbClr val="E8E0D8"/>
                      </a:solidFill>
                      <a:prstDash val="solid"/>
                      <a:round/>
                      <a:headEnd type="none" w="med" len="med"/>
                      <a:tailEnd type="none" w="med" len="med"/>
                    </a:lnT>
                    <a:lnB w="9525" cap="flat" cmpd="sng" algn="ctr">
                      <a:solidFill>
                        <a:srgbClr val="E8E0D8"/>
                      </a:solidFill>
                      <a:prstDash val="solid"/>
                      <a:round/>
                      <a:headEnd type="none" w="med" len="med"/>
                      <a:tailEnd type="none" w="med" len="med"/>
                    </a:lnB>
                  </a:tcPr>
                </a:tc>
                <a:tc>
                  <a:txBody>
                    <a:bodyPr/>
                    <a:lstStyle/>
                    <a:p>
                      <a:pPr indent="0" marL="0">
                        <a:buNone/>
                      </a:pPr>
                      <a:r>
                        <a:rPr lang="en-US" sz="1300" dirty="0">
                          <a:solidFill>
                            <a:srgbClr val="1F1F33"/>
                          </a:solidFill>
                          <a:latin typeface="Calibri" pitchFamily="34" charset="0"/>
                          <a:ea typeface="Calibri" pitchFamily="34" charset="-122"/>
                          <a:cs typeface="Calibri" pitchFamily="34" charset="-120"/>
                        </a:rPr>
                        <a:t>Fund of Funds · Multi asset</a:t>
                      </a:r>
                      <a:endParaRPr lang="en-US" sz="1300" dirty="0">
                        <a:latin typeface="Calibri" charset="0"/>
                        <a:ea typeface="Calibri" charset="0"/>
                        <a:cs typeface="Calibri" charset="0"/>
                      </a:endParaRPr>
                    </a:p>
                  </a:txBody>
                  <a:tcPr marL="54864" marR="54864" marT="54864" marB="54864" anchor="t">
                    <a:lnL w="9525" cap="flat" cmpd="sng" algn="ctr">
                      <a:solidFill>
                        <a:srgbClr val="E8E0D8"/>
                      </a:solidFill>
                      <a:prstDash val="solid"/>
                      <a:round/>
                      <a:headEnd type="none" w="med" len="med"/>
                      <a:tailEnd type="none" w="med" len="med"/>
                    </a:lnL>
                    <a:lnR w="9525" cap="flat" cmpd="sng" algn="ctr">
                      <a:solidFill>
                        <a:srgbClr val="E8E0D8"/>
                      </a:solidFill>
                      <a:prstDash val="solid"/>
                      <a:round/>
                      <a:headEnd type="none" w="med" len="med"/>
                      <a:tailEnd type="none" w="med" len="med"/>
                    </a:lnR>
                    <a:lnT w="9525" cap="flat" cmpd="sng" algn="ctr">
                      <a:solidFill>
                        <a:srgbClr val="E8E0D8"/>
                      </a:solidFill>
                      <a:prstDash val="solid"/>
                      <a:round/>
                      <a:headEnd type="none" w="med" len="med"/>
                      <a:tailEnd type="none" w="med" len="med"/>
                    </a:lnT>
                    <a:lnB w="9525" cap="flat" cmpd="sng" algn="ctr">
                      <a:solidFill>
                        <a:srgbClr val="E8E0D8"/>
                      </a:solidFill>
                      <a:prstDash val="solid"/>
                      <a:round/>
                      <a:headEnd type="none" w="med" len="med"/>
                      <a:tailEnd type="none" w="med" len="med"/>
                    </a:lnB>
                  </a:tcPr>
                </a:tc>
              </a:tr>
              <a:tr h="457200">
                <a:tc>
                  <a:txBody>
                    <a:bodyPr/>
                    <a:lstStyle/>
                    <a:p>
                      <a:pPr indent="0" marL="0">
                        <a:buNone/>
                      </a:pPr>
                      <a:r>
                        <a:rPr lang="en-US" sz="1200" dirty="0">
                          <a:solidFill>
                            <a:srgbClr val="6B5F54"/>
                          </a:solidFill>
                          <a:latin typeface="Calibri" pitchFamily="34" charset="0"/>
                          <a:ea typeface="Calibri" pitchFamily="34" charset="-122"/>
                          <a:cs typeface="Calibri" pitchFamily="34" charset="-120"/>
                        </a:rPr>
                        <a:t>Benchmark</a:t>
                      </a:r>
                      <a:endParaRPr lang="en-US" sz="1200" dirty="0">
                        <a:latin typeface="Calibri" charset="0"/>
                        <a:ea typeface="Calibri" charset="0"/>
                        <a:cs typeface="Calibri" charset="0"/>
                      </a:endParaRPr>
                    </a:p>
                  </a:txBody>
                  <a:tcPr marL="54864" marR="54864" marT="54864" marB="54864" anchor="t">
                    <a:lnL w="9525" cap="flat" cmpd="sng" algn="ctr">
                      <a:solidFill>
                        <a:srgbClr val="E8E0D8"/>
                      </a:solidFill>
                      <a:prstDash val="solid"/>
                      <a:round/>
                      <a:headEnd type="none" w="med" len="med"/>
                      <a:tailEnd type="none" w="med" len="med"/>
                    </a:lnL>
                    <a:lnR w="9525" cap="flat" cmpd="sng" algn="ctr">
                      <a:solidFill>
                        <a:srgbClr val="E8E0D8"/>
                      </a:solidFill>
                      <a:prstDash val="solid"/>
                      <a:round/>
                      <a:headEnd type="none" w="med" len="med"/>
                      <a:tailEnd type="none" w="med" len="med"/>
                    </a:lnR>
                    <a:lnT w="9525" cap="flat" cmpd="sng" algn="ctr">
                      <a:solidFill>
                        <a:srgbClr val="E8E0D8"/>
                      </a:solidFill>
                      <a:prstDash val="solid"/>
                      <a:round/>
                      <a:headEnd type="none" w="med" len="med"/>
                      <a:tailEnd type="none" w="med" len="med"/>
                    </a:lnT>
                    <a:lnB w="9525" cap="flat" cmpd="sng" algn="ctr">
                      <a:solidFill>
                        <a:srgbClr val="E8E0D8"/>
                      </a:solidFill>
                      <a:prstDash val="solid"/>
                      <a:round/>
                      <a:headEnd type="none" w="med" len="med"/>
                      <a:tailEnd type="none" w="med" len="med"/>
                    </a:lnB>
                  </a:tcPr>
                </a:tc>
                <a:tc>
                  <a:txBody>
                    <a:bodyPr/>
                    <a:lstStyle/>
                    <a:p>
                      <a:pPr indent="0" marL="0">
                        <a:buNone/>
                      </a:pPr>
                      <a:r>
                        <a:rPr lang="en-US" sz="1300" dirty="0">
                          <a:solidFill>
                            <a:srgbClr val="1F1F33"/>
                          </a:solidFill>
                          <a:latin typeface="Calibri" pitchFamily="34" charset="0"/>
                          <a:ea typeface="Calibri" pitchFamily="34" charset="-122"/>
                          <a:cs typeface="Calibri" pitchFamily="34" charset="-120"/>
                        </a:rPr>
                        <a:t>35% Nifty 500 TRI + 35% Nifty Composite Debt Index + 25% domestic gold price + 5% domestic silver price</a:t>
                      </a:r>
                      <a:endParaRPr lang="en-US" sz="1300" dirty="0">
                        <a:latin typeface="Calibri" charset="0"/>
                        <a:ea typeface="Calibri" charset="0"/>
                        <a:cs typeface="Calibri" charset="0"/>
                      </a:endParaRPr>
                    </a:p>
                  </a:txBody>
                  <a:tcPr marL="54864" marR="54864" marT="54864" marB="54864" anchor="t">
                    <a:lnL w="9525" cap="flat" cmpd="sng" algn="ctr">
                      <a:solidFill>
                        <a:srgbClr val="E8E0D8"/>
                      </a:solidFill>
                      <a:prstDash val="solid"/>
                      <a:round/>
                      <a:headEnd type="none" w="med" len="med"/>
                      <a:tailEnd type="none" w="med" len="med"/>
                    </a:lnL>
                    <a:lnR w="9525" cap="flat" cmpd="sng" algn="ctr">
                      <a:solidFill>
                        <a:srgbClr val="E8E0D8"/>
                      </a:solidFill>
                      <a:prstDash val="solid"/>
                      <a:round/>
                      <a:headEnd type="none" w="med" len="med"/>
                      <a:tailEnd type="none" w="med" len="med"/>
                    </a:lnR>
                    <a:lnT w="9525" cap="flat" cmpd="sng" algn="ctr">
                      <a:solidFill>
                        <a:srgbClr val="E8E0D8"/>
                      </a:solidFill>
                      <a:prstDash val="solid"/>
                      <a:round/>
                      <a:headEnd type="none" w="med" len="med"/>
                      <a:tailEnd type="none" w="med" len="med"/>
                    </a:lnT>
                    <a:lnB w="9525" cap="flat" cmpd="sng" algn="ctr">
                      <a:solidFill>
                        <a:srgbClr val="E8E0D8"/>
                      </a:solidFill>
                      <a:prstDash val="solid"/>
                      <a:round/>
                      <a:headEnd type="none" w="med" len="med"/>
                      <a:tailEnd type="none" w="med" len="med"/>
                    </a:lnB>
                  </a:tcPr>
                </a:tc>
              </a:tr>
              <a:tr h="457200">
                <a:tc>
                  <a:txBody>
                    <a:bodyPr/>
                    <a:lstStyle/>
                    <a:p>
                      <a:pPr indent="0" marL="0">
                        <a:buNone/>
                      </a:pPr>
                      <a:r>
                        <a:rPr lang="en-US" sz="1200" dirty="0">
                          <a:solidFill>
                            <a:srgbClr val="6B5F54"/>
                          </a:solidFill>
                          <a:latin typeface="Calibri" pitchFamily="34" charset="0"/>
                          <a:ea typeface="Calibri" pitchFamily="34" charset="-122"/>
                          <a:cs typeface="Calibri" pitchFamily="34" charset="-120"/>
                        </a:rPr>
                        <a:t>Exit load</a:t>
                      </a:r>
                      <a:endParaRPr lang="en-US" sz="1200" dirty="0">
                        <a:latin typeface="Calibri" charset="0"/>
                        <a:ea typeface="Calibri" charset="0"/>
                        <a:cs typeface="Calibri" charset="0"/>
                      </a:endParaRPr>
                    </a:p>
                  </a:txBody>
                  <a:tcPr marL="54864" marR="54864" marT="54864" marB="54864" anchor="t">
                    <a:lnL w="9525" cap="flat" cmpd="sng" algn="ctr">
                      <a:solidFill>
                        <a:srgbClr val="E8E0D8"/>
                      </a:solidFill>
                      <a:prstDash val="solid"/>
                      <a:round/>
                      <a:headEnd type="none" w="med" len="med"/>
                      <a:tailEnd type="none" w="med" len="med"/>
                    </a:lnL>
                    <a:lnR w="9525" cap="flat" cmpd="sng" algn="ctr">
                      <a:solidFill>
                        <a:srgbClr val="E8E0D8"/>
                      </a:solidFill>
                      <a:prstDash val="solid"/>
                      <a:round/>
                      <a:headEnd type="none" w="med" len="med"/>
                      <a:tailEnd type="none" w="med" len="med"/>
                    </a:lnR>
                    <a:lnT w="9525" cap="flat" cmpd="sng" algn="ctr">
                      <a:solidFill>
                        <a:srgbClr val="E8E0D8"/>
                      </a:solidFill>
                      <a:prstDash val="solid"/>
                      <a:round/>
                      <a:headEnd type="none" w="med" len="med"/>
                      <a:tailEnd type="none" w="med" len="med"/>
                    </a:lnT>
                    <a:lnB w="9525" cap="flat" cmpd="sng" algn="ctr">
                      <a:solidFill>
                        <a:srgbClr val="E8E0D8"/>
                      </a:solidFill>
                      <a:prstDash val="solid"/>
                      <a:round/>
                      <a:headEnd type="none" w="med" len="med"/>
                      <a:tailEnd type="none" w="med" len="med"/>
                    </a:lnB>
                  </a:tcPr>
                </a:tc>
                <a:tc>
                  <a:txBody>
                    <a:bodyPr/>
                    <a:lstStyle/>
                    <a:p>
                      <a:pPr indent="0" marL="0">
                        <a:buNone/>
                      </a:pPr>
                      <a:r>
                        <a:rPr lang="en-US" sz="1300" dirty="0">
                          <a:solidFill>
                            <a:srgbClr val="1F1F33"/>
                          </a:solidFill>
                          <a:latin typeface="Calibri" pitchFamily="34" charset="0"/>
                          <a:ea typeface="Calibri" pitchFamily="34" charset="-122"/>
                          <a:cs typeface="Calibri" pitchFamily="34" charset="-120"/>
                        </a:rPr>
                        <a:t>Nil</a:t>
                      </a:r>
                      <a:endParaRPr lang="en-US" sz="1300" dirty="0">
                        <a:latin typeface="Calibri" charset="0"/>
                        <a:ea typeface="Calibri" charset="0"/>
                        <a:cs typeface="Calibri" charset="0"/>
                      </a:endParaRPr>
                    </a:p>
                  </a:txBody>
                  <a:tcPr marL="54864" marR="54864" marT="54864" marB="54864" anchor="t">
                    <a:lnL w="9525" cap="flat" cmpd="sng" algn="ctr">
                      <a:solidFill>
                        <a:srgbClr val="E8E0D8"/>
                      </a:solidFill>
                      <a:prstDash val="solid"/>
                      <a:round/>
                      <a:headEnd type="none" w="med" len="med"/>
                      <a:tailEnd type="none" w="med" len="med"/>
                    </a:lnL>
                    <a:lnR w="9525" cap="flat" cmpd="sng" algn="ctr">
                      <a:solidFill>
                        <a:srgbClr val="E8E0D8"/>
                      </a:solidFill>
                      <a:prstDash val="solid"/>
                      <a:round/>
                      <a:headEnd type="none" w="med" len="med"/>
                      <a:tailEnd type="none" w="med" len="med"/>
                    </a:lnR>
                    <a:lnT w="9525" cap="flat" cmpd="sng" algn="ctr">
                      <a:solidFill>
                        <a:srgbClr val="E8E0D8"/>
                      </a:solidFill>
                      <a:prstDash val="solid"/>
                      <a:round/>
                      <a:headEnd type="none" w="med" len="med"/>
                      <a:tailEnd type="none" w="med" len="med"/>
                    </a:lnT>
                    <a:lnB w="9525" cap="flat" cmpd="sng" algn="ctr">
                      <a:solidFill>
                        <a:srgbClr val="E8E0D8"/>
                      </a:solidFill>
                      <a:prstDash val="solid"/>
                      <a:round/>
                      <a:headEnd type="none" w="med" len="med"/>
                      <a:tailEnd type="none" w="med" len="med"/>
                    </a:lnB>
                  </a:tcPr>
                </a:tc>
              </a:tr>
              <a:tr h="457200">
                <a:tc>
                  <a:txBody>
                    <a:bodyPr/>
                    <a:lstStyle/>
                    <a:p>
                      <a:pPr indent="0" marL="0">
                        <a:buNone/>
                      </a:pPr>
                      <a:r>
                        <a:rPr lang="en-US" sz="1200" dirty="0">
                          <a:solidFill>
                            <a:srgbClr val="6B5F54"/>
                          </a:solidFill>
                          <a:latin typeface="Calibri" pitchFamily="34" charset="0"/>
                          <a:ea typeface="Calibri" pitchFamily="34" charset="-122"/>
                          <a:cs typeface="Calibri" pitchFamily="34" charset="-120"/>
                        </a:rPr>
                        <a:t>Fund managers</a:t>
                      </a:r>
                      <a:endParaRPr lang="en-US" sz="1200" dirty="0">
                        <a:latin typeface="Calibri" charset="0"/>
                        <a:ea typeface="Calibri" charset="0"/>
                        <a:cs typeface="Calibri" charset="0"/>
                      </a:endParaRPr>
                    </a:p>
                  </a:txBody>
                  <a:tcPr marL="54864" marR="54864" marT="54864" marB="54864" anchor="t">
                    <a:lnL w="9525" cap="flat" cmpd="sng" algn="ctr">
                      <a:solidFill>
                        <a:srgbClr val="E8E0D8"/>
                      </a:solidFill>
                      <a:prstDash val="solid"/>
                      <a:round/>
                      <a:headEnd type="none" w="med" len="med"/>
                      <a:tailEnd type="none" w="med" len="med"/>
                    </a:lnL>
                    <a:lnR w="9525" cap="flat" cmpd="sng" algn="ctr">
                      <a:solidFill>
                        <a:srgbClr val="E8E0D8"/>
                      </a:solidFill>
                      <a:prstDash val="solid"/>
                      <a:round/>
                      <a:headEnd type="none" w="med" len="med"/>
                      <a:tailEnd type="none" w="med" len="med"/>
                    </a:lnR>
                    <a:lnT w="9525" cap="flat" cmpd="sng" algn="ctr">
                      <a:solidFill>
                        <a:srgbClr val="E8E0D8"/>
                      </a:solidFill>
                      <a:prstDash val="solid"/>
                      <a:round/>
                      <a:headEnd type="none" w="med" len="med"/>
                      <a:tailEnd type="none" w="med" len="med"/>
                    </a:lnT>
                    <a:lnB w="9525" cap="flat" cmpd="sng" algn="ctr">
                      <a:solidFill>
                        <a:srgbClr val="E8E0D8"/>
                      </a:solidFill>
                      <a:prstDash val="solid"/>
                      <a:round/>
                      <a:headEnd type="none" w="med" len="med"/>
                      <a:tailEnd type="none" w="med" len="med"/>
                    </a:lnB>
                  </a:tcPr>
                </a:tc>
                <a:tc>
                  <a:txBody>
                    <a:bodyPr/>
                    <a:lstStyle/>
                    <a:p>
                      <a:pPr indent="0" marL="0">
                        <a:buNone/>
                      </a:pPr>
                      <a:r>
                        <a:rPr lang="en-US" sz="1300" dirty="0">
                          <a:solidFill>
                            <a:srgbClr val="1F1F33"/>
                          </a:solidFill>
                          <a:latin typeface="Calibri" pitchFamily="34" charset="0"/>
                          <a:ea typeface="Calibri" pitchFamily="34" charset="-122"/>
                          <a:cs typeface="Calibri" pitchFamily="34" charset="-120"/>
                        </a:rPr>
                        <a:t>Rushabh Patel</a:t>
                      </a:r>
                      <a:endParaRPr lang="en-US" sz="1300" dirty="0">
                        <a:latin typeface="Calibri" charset="0"/>
                        <a:ea typeface="Calibri" charset="0"/>
                        <a:cs typeface="Calibri" charset="0"/>
                      </a:endParaRPr>
                    </a:p>
                  </a:txBody>
                  <a:tcPr marL="54864" marR="54864" marT="54864" marB="54864" anchor="t">
                    <a:lnL w="9525" cap="flat" cmpd="sng" algn="ctr">
                      <a:solidFill>
                        <a:srgbClr val="E8E0D8"/>
                      </a:solidFill>
                      <a:prstDash val="solid"/>
                      <a:round/>
                      <a:headEnd type="none" w="med" len="med"/>
                      <a:tailEnd type="none" w="med" len="med"/>
                    </a:lnL>
                    <a:lnR w="9525" cap="flat" cmpd="sng" algn="ctr">
                      <a:solidFill>
                        <a:srgbClr val="E8E0D8"/>
                      </a:solidFill>
                      <a:prstDash val="solid"/>
                      <a:round/>
                      <a:headEnd type="none" w="med" len="med"/>
                      <a:tailEnd type="none" w="med" len="med"/>
                    </a:lnR>
                    <a:lnT w="9525" cap="flat" cmpd="sng" algn="ctr">
                      <a:solidFill>
                        <a:srgbClr val="E8E0D8"/>
                      </a:solidFill>
                      <a:prstDash val="solid"/>
                      <a:round/>
                      <a:headEnd type="none" w="med" len="med"/>
                      <a:tailEnd type="none" w="med" len="med"/>
                    </a:lnT>
                    <a:lnB w="9525" cap="flat" cmpd="sng" algn="ctr">
                      <a:solidFill>
                        <a:srgbClr val="E8E0D8"/>
                      </a:solidFill>
                      <a:prstDash val="solid"/>
                      <a:round/>
                      <a:headEnd type="none" w="med" len="med"/>
                      <a:tailEnd type="none" w="med" len="med"/>
                    </a:lnB>
                  </a:tcPr>
                </a:tc>
              </a:tr>
              <a:tr h="457200">
                <a:tc>
                  <a:txBody>
                    <a:bodyPr/>
                    <a:lstStyle/>
                    <a:p>
                      <a:pPr indent="0" marL="0">
                        <a:buNone/>
                      </a:pPr>
                      <a:r>
                        <a:rPr lang="en-US" sz="1200" dirty="0">
                          <a:solidFill>
                            <a:srgbClr val="6B5F54"/>
                          </a:solidFill>
                          <a:latin typeface="Calibri" pitchFamily="34" charset="0"/>
                          <a:ea typeface="Calibri" pitchFamily="34" charset="-122"/>
                          <a:cs typeface="Calibri" pitchFamily="34" charset="-120"/>
                        </a:rPr>
                        <a:t>Plans and options</a:t>
                      </a:r>
                      <a:endParaRPr lang="en-US" sz="1200" dirty="0">
                        <a:latin typeface="Calibri" charset="0"/>
                        <a:ea typeface="Calibri" charset="0"/>
                        <a:cs typeface="Calibri" charset="0"/>
                      </a:endParaRPr>
                    </a:p>
                  </a:txBody>
                  <a:tcPr marL="54864" marR="54864" marT="54864" marB="54864" anchor="t">
                    <a:lnL w="9525" cap="flat" cmpd="sng" algn="ctr">
                      <a:solidFill>
                        <a:srgbClr val="E8E0D8"/>
                      </a:solidFill>
                      <a:prstDash val="solid"/>
                      <a:round/>
                      <a:headEnd type="none" w="med" len="med"/>
                      <a:tailEnd type="none" w="med" len="med"/>
                    </a:lnL>
                    <a:lnR w="9525" cap="flat" cmpd="sng" algn="ctr">
                      <a:solidFill>
                        <a:srgbClr val="E8E0D8"/>
                      </a:solidFill>
                      <a:prstDash val="solid"/>
                      <a:round/>
                      <a:headEnd type="none" w="med" len="med"/>
                      <a:tailEnd type="none" w="med" len="med"/>
                    </a:lnR>
                    <a:lnT w="9525" cap="flat" cmpd="sng" algn="ctr">
                      <a:solidFill>
                        <a:srgbClr val="E8E0D8"/>
                      </a:solidFill>
                      <a:prstDash val="solid"/>
                      <a:round/>
                      <a:headEnd type="none" w="med" len="med"/>
                      <a:tailEnd type="none" w="med" len="med"/>
                    </a:lnT>
                    <a:lnB w="9525" cap="flat" cmpd="sng" algn="ctr">
                      <a:solidFill>
                        <a:srgbClr val="E8E0D8"/>
                      </a:solidFill>
                      <a:prstDash val="solid"/>
                      <a:round/>
                      <a:headEnd type="none" w="med" len="med"/>
                      <a:tailEnd type="none" w="med" len="med"/>
                    </a:lnB>
                  </a:tcPr>
                </a:tc>
                <a:tc>
                  <a:txBody>
                    <a:bodyPr/>
                    <a:lstStyle/>
                    <a:p>
                      <a:pPr indent="0" marL="0">
                        <a:buNone/>
                      </a:pPr>
                      <a:r>
                        <a:rPr lang="en-US" sz="1300" dirty="0">
                          <a:solidFill>
                            <a:srgbClr val="1F1F33"/>
                          </a:solidFill>
                          <a:latin typeface="Calibri" pitchFamily="34" charset="0"/>
                          <a:ea typeface="Calibri" pitchFamily="34" charset="-122"/>
                          <a:cs typeface="Calibri" pitchFamily="34" charset="-120"/>
                        </a:rPr>
                        <a:t>Regular and Direct plans, Growth option</a:t>
                      </a:r>
                      <a:endParaRPr lang="en-US" sz="1300" dirty="0">
                        <a:latin typeface="Calibri" charset="0"/>
                        <a:ea typeface="Calibri" charset="0"/>
                        <a:cs typeface="Calibri" charset="0"/>
                      </a:endParaRPr>
                    </a:p>
                  </a:txBody>
                  <a:tcPr marL="54864" marR="54864" marT="54864" marB="54864" anchor="t">
                    <a:lnL w="9525" cap="flat" cmpd="sng" algn="ctr">
                      <a:solidFill>
                        <a:srgbClr val="E8E0D8"/>
                      </a:solidFill>
                      <a:prstDash val="solid"/>
                      <a:round/>
                      <a:headEnd type="none" w="med" len="med"/>
                      <a:tailEnd type="none" w="med" len="med"/>
                    </a:lnL>
                    <a:lnR w="9525" cap="flat" cmpd="sng" algn="ctr">
                      <a:solidFill>
                        <a:srgbClr val="E8E0D8"/>
                      </a:solidFill>
                      <a:prstDash val="solid"/>
                      <a:round/>
                      <a:headEnd type="none" w="med" len="med"/>
                      <a:tailEnd type="none" w="med" len="med"/>
                    </a:lnR>
                    <a:lnT w="9525" cap="flat" cmpd="sng" algn="ctr">
                      <a:solidFill>
                        <a:srgbClr val="E8E0D8"/>
                      </a:solidFill>
                      <a:prstDash val="solid"/>
                      <a:round/>
                      <a:headEnd type="none" w="med" len="med"/>
                      <a:tailEnd type="none" w="med" len="med"/>
                    </a:lnT>
                    <a:lnB w="9525" cap="flat" cmpd="sng" algn="ctr">
                      <a:solidFill>
                        <a:srgbClr val="E8E0D8"/>
                      </a:solidFill>
                      <a:prstDash val="solid"/>
                      <a:round/>
                      <a:headEnd type="none" w="med" len="med"/>
                      <a:tailEnd type="none" w="med" len="med"/>
                    </a:lnB>
                  </a:tcPr>
                </a:tc>
              </a:tr>
            </a:tbl>
          </a:graphicData>
        </a:graphic>
      </p:graphicFrame>
      <p:sp>
        <p:nvSpPr>
          <p:cNvPr id="5" name="Text 2"/>
          <p:cNvSpPr/>
          <p:nvPr/>
        </p:nvSpPr>
        <p:spPr>
          <a:xfrm>
            <a:off x="7589520" y="1554480"/>
            <a:ext cx="4023360" cy="274320"/>
          </a:xfrm>
          <a:prstGeom prst="rect">
            <a:avLst/>
          </a:prstGeom>
          <a:noFill/>
          <a:ln/>
        </p:spPr>
        <p:txBody>
          <a:bodyPr wrap="square" rtlCol="0" anchor="ctr"/>
          <a:lstStyle/>
          <a:p>
            <a:pPr indent="0" marL="0">
              <a:buNone/>
            </a:pPr>
            <a:r>
              <a:rPr lang="en-US" sz="1000" spc="200" kern="0" dirty="0">
                <a:solidFill>
                  <a:srgbClr val="6B5F54"/>
                </a:solidFill>
                <a:latin typeface="Calibri" pitchFamily="34" charset="0"/>
                <a:ea typeface="Calibri" pitchFamily="34" charset="-122"/>
                <a:cs typeface="Calibri" pitchFamily="34" charset="-120"/>
              </a:rPr>
              <a:t>OFFER DOCUMENTS</a:t>
            </a:r>
            <a:endParaRPr lang="en-US" sz="1000" dirty="0"/>
          </a:p>
        </p:txBody>
      </p:sp>
      <p:sp>
        <p:nvSpPr>
          <p:cNvPr id="6" name="Text 3"/>
          <p:cNvSpPr/>
          <p:nvPr/>
        </p:nvSpPr>
        <p:spPr>
          <a:xfrm>
            <a:off x="7589520" y="1874520"/>
            <a:ext cx="4023360" cy="2926080"/>
          </a:xfrm>
          <a:prstGeom prst="rect">
            <a:avLst/>
          </a:prstGeom>
          <a:noFill/>
          <a:ln/>
        </p:spPr>
        <p:txBody>
          <a:bodyPr wrap="square" rtlCol="0" anchor="t"/>
          <a:lstStyle/>
          <a:p>
            <a:pPr indent="0" marL="0">
              <a:spcAft>
                <a:spcPts val="800"/>
              </a:spcAft>
              <a:buNone/>
            </a:pPr>
            <a:r>
              <a:rPr lang="en-US" sz="1300" b="1" u="sng" dirty="0">
                <a:solidFill>
                  <a:srgbClr val="0F766E"/>
                </a:solidFill>
                <a:latin typeface="Calibri" pitchFamily="34" charset="0"/>
                <a:ea typeface="Calibri" pitchFamily="34" charset="-122"/>
                <a:cs typeface="Calibri" pitchFamily="34" charset="-120"/>
                <a:hlinkClick r:id="rId1" invalidUrl="" action="" tgtFrame="" tooltip="" history="1" highlightClick="0" endSnd="0">
                  <a:extLst>
                    <a:ext uri="{A12FA001-AC4F-418D-AE19-62706E023703}">
                      <ahyp:hlinkClr xmlns:ahyp="http://schemas.microsoft.com/office/drawing/2018/hyperlinkcolor" val="tx"/>
                    </a:ext>
                  </a:extLst>
                </a:hlinkClick>
              </a:rPr>
              <a:t>Scheme Information Document (via AMFI)</a:t>
            </a:r>
            <a:endParaRPr lang="en-US" sz="1300" dirty="0"/>
          </a:p>
          <a:p>
            <a:pPr indent="0" marL="0">
              <a:spcAft>
                <a:spcPts val="800"/>
              </a:spcAft>
              <a:buNone/>
            </a:pPr>
            <a:r>
              <a:rPr lang="en-US" sz="1300" b="1" u="sng" dirty="0">
                <a:solidFill>
                  <a:srgbClr val="0F766E"/>
                </a:solidFill>
                <a:latin typeface="Calibri" pitchFamily="34" charset="0"/>
                <a:ea typeface="Calibri" pitchFamily="34" charset="-122"/>
                <a:cs typeface="Calibri" pitchFamily="34" charset="-120"/>
                <a:hlinkClick r:id="rId2" invalidUrl="" action="" tgtFrame="" tooltip="" history="1" highlightClick="0" endSnd="0">
                  <a:extLst>
                    <a:ext uri="{A12FA001-AC4F-418D-AE19-62706E023703}">
                      <ahyp:hlinkClr xmlns:ahyp="http://schemas.microsoft.com/office/drawing/2018/hyperlinkcolor" val="tx"/>
                    </a:ext>
                  </a:extLst>
                </a:hlinkClick>
              </a:rPr>
              <a:t>AMFI NFO listing</a:t>
            </a:r>
            <a:endParaRPr lang="en-US" sz="1300" dirty="0"/>
          </a:p>
        </p:txBody>
      </p:sp>
      <p:sp>
        <p:nvSpPr>
          <p:cNvPr id="7" name="Text 4"/>
          <p:cNvSpPr/>
          <p:nvPr/>
        </p:nvSpPr>
        <p:spPr>
          <a:xfrm>
            <a:off x="7589520" y="4846320"/>
            <a:ext cx="4023360" cy="365760"/>
          </a:xfrm>
          <a:prstGeom prst="rect">
            <a:avLst/>
          </a:prstGeom>
          <a:noFill/>
          <a:ln/>
        </p:spPr>
        <p:txBody>
          <a:bodyPr wrap="square" rtlCol="0" anchor="ctr"/>
          <a:lstStyle/>
          <a:p>
            <a:pPr indent="0" marL="0">
              <a:buNone/>
            </a:pPr>
            <a:r>
              <a:rPr lang="en-US" sz="1000" i="1" dirty="0">
                <a:solidFill>
                  <a:srgbClr val="6B5F54"/>
                </a:solidFill>
                <a:latin typeface="Calibri" pitchFamily="34" charset="0"/>
                <a:ea typeface="Calibri" pitchFamily="34" charset="-122"/>
                <a:cs typeface="Calibri" pitchFamily="34" charset="-120"/>
              </a:rPr>
              <a:t>Each opens at the original publisher.</a:t>
            </a:r>
            <a:endParaRPr lang="en-US" sz="1000" dirty="0"/>
          </a:p>
        </p:txBody>
      </p:sp>
      <p:sp>
        <p:nvSpPr>
          <p:cNvPr id="25" name="Slide Number Placeholder 0"/>
          <p:cNvSpPr>
            <a:spLocks noGrp="1"/>
          </p:cNvSpPr>
          <p:nvPr>
            <p:ph type="sldNum" sz="quarter" idx="4294967295"/>
          </p:nvPr>
        </p:nvSpPr>
        <p:spPr>
          <a:xfrm>
            <a:off x="11338560" y="6309360"/>
            <a:ext cx="365760" cy="274320"/>
          </a:xfrm>
          <a:prstGeom prst="rect">
            <a:avLst/>
          </a:prstGeom>
          <a:extLst>
            <a:ext uri="{C572A759-6A51-4108-AA02-DFA0A04FC94B}">
              <ma14:wrappingTextBoxFlag xmlns:ma14="http://schemas.microsoft.com/office/mac/drawingml/2011/main" val="0"/>
            </a:ext>
          </a:extLst>
        </p:spPr>
        <p:txBody>
          <a:bodyPr/>
          <a:lstStyle>
            <a:lvl1pPr>
              <a:defRPr sz="800">
                <a:solidFill>
                  <a:srgbClr val="6B5F54"/>
                </a:solidFill>
                <a:latin typeface="Calibri"/>
                <a:ea typeface="Calibri"/>
                <a:cs typeface="Calibri"/>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347472"/>
            <a:ext cx="8229600" cy="274320"/>
          </a:xfrm>
          <a:prstGeom prst="rect">
            <a:avLst/>
          </a:prstGeom>
          <a:noFill/>
          <a:ln/>
        </p:spPr>
        <p:txBody>
          <a:bodyPr wrap="square" rtlCol="0" anchor="ctr"/>
          <a:lstStyle/>
          <a:p>
            <a:pPr indent="0" marL="0">
              <a:buNone/>
            </a:pPr>
            <a:r>
              <a:rPr lang="en-US" sz="1000" spc="200" kern="0" dirty="0">
                <a:solidFill>
                  <a:srgbClr val="6B5F54"/>
                </a:solidFill>
                <a:latin typeface="Calibri" pitchFamily="34" charset="0"/>
                <a:ea typeface="Calibri" pitchFamily="34" charset="-122"/>
                <a:cs typeface="Calibri" pitchFamily="34" charset="-120"/>
              </a:rPr>
              <a:t>BEFORE YOU INVEST</a:t>
            </a:r>
            <a:endParaRPr lang="en-US" sz="1000" dirty="0"/>
          </a:p>
        </p:txBody>
      </p:sp>
      <p:sp>
        <p:nvSpPr>
          <p:cNvPr id="3" name="Text 1"/>
          <p:cNvSpPr/>
          <p:nvPr/>
        </p:nvSpPr>
        <p:spPr>
          <a:xfrm>
            <a:off x="548640" y="685800"/>
            <a:ext cx="10515600" cy="822960"/>
          </a:xfrm>
          <a:prstGeom prst="rect">
            <a:avLst/>
          </a:prstGeom>
          <a:noFill/>
          <a:ln/>
        </p:spPr>
        <p:txBody>
          <a:bodyPr wrap="square" rtlCol="0" anchor="t"/>
          <a:lstStyle/>
          <a:p>
            <a:pPr indent="0" marL="0">
              <a:buNone/>
            </a:pPr>
            <a:r>
              <a:rPr lang="en-US" sz="2800" b="1" dirty="0">
                <a:solidFill>
                  <a:srgbClr val="1A1A2E"/>
                </a:solidFill>
                <a:latin typeface="Georgia" pitchFamily="34" charset="0"/>
                <a:ea typeface="Georgia" pitchFamily="34" charset="-122"/>
                <a:cs typeface="Georgia" pitchFamily="34" charset="-120"/>
              </a:rPr>
              <a:t>Four things to check before any NFO</a:t>
            </a:r>
            <a:endParaRPr lang="en-US" sz="2800" dirty="0"/>
          </a:p>
        </p:txBody>
      </p:sp>
      <p:sp>
        <p:nvSpPr>
          <p:cNvPr id="4" name="Shape 2"/>
          <p:cNvSpPr/>
          <p:nvPr/>
        </p:nvSpPr>
        <p:spPr>
          <a:xfrm>
            <a:off x="548640" y="1737360"/>
            <a:ext cx="5394960" cy="1645920"/>
          </a:xfrm>
          <a:prstGeom prst="rect">
            <a:avLst/>
          </a:prstGeom>
          <a:solidFill>
            <a:srgbClr val="F5F0EB"/>
          </a:solidFill>
          <a:ln w="12700">
            <a:solidFill>
              <a:srgbClr val="F5F0EB"/>
            </a:solidFill>
            <a:prstDash val="solid"/>
          </a:ln>
        </p:spPr>
      </p:sp>
      <p:sp>
        <p:nvSpPr>
          <p:cNvPr id="5" name="Shape 3"/>
          <p:cNvSpPr/>
          <p:nvPr/>
        </p:nvSpPr>
        <p:spPr>
          <a:xfrm>
            <a:off x="548640" y="1737360"/>
            <a:ext cx="54864" cy="1645920"/>
          </a:xfrm>
          <a:prstGeom prst="rect">
            <a:avLst/>
          </a:prstGeom>
          <a:solidFill>
            <a:srgbClr val="D4A017"/>
          </a:solidFill>
          <a:ln w="12700">
            <a:solidFill>
              <a:srgbClr val="D4A017"/>
            </a:solidFill>
            <a:prstDash val="solid"/>
          </a:ln>
        </p:spPr>
      </p:sp>
      <p:sp>
        <p:nvSpPr>
          <p:cNvPr id="6" name="Text 4"/>
          <p:cNvSpPr/>
          <p:nvPr/>
        </p:nvSpPr>
        <p:spPr>
          <a:xfrm>
            <a:off x="822960" y="1920240"/>
            <a:ext cx="4937760" cy="457200"/>
          </a:xfrm>
          <a:prstGeom prst="rect">
            <a:avLst/>
          </a:prstGeom>
          <a:noFill/>
          <a:ln/>
        </p:spPr>
        <p:txBody>
          <a:bodyPr wrap="square" rtlCol="0" anchor="ctr"/>
          <a:lstStyle/>
          <a:p>
            <a:pPr indent="0" marL="0">
              <a:buNone/>
            </a:pPr>
            <a:r>
              <a:rPr lang="en-US" sz="1800" b="1" dirty="0">
                <a:solidFill>
                  <a:srgbClr val="1A1A2E"/>
                </a:solidFill>
                <a:latin typeface="Georgia" pitchFamily="34" charset="0"/>
                <a:ea typeface="Georgia" pitchFamily="34" charset="-122"/>
                <a:cs typeface="Georgia" pitchFamily="34" charset="-120"/>
              </a:rPr>
              <a:t>Read the SID and KIM</a:t>
            </a:r>
            <a:endParaRPr lang="en-US" sz="1800" dirty="0"/>
          </a:p>
        </p:txBody>
      </p:sp>
      <p:sp>
        <p:nvSpPr>
          <p:cNvPr id="7" name="Text 5"/>
          <p:cNvSpPr/>
          <p:nvPr/>
        </p:nvSpPr>
        <p:spPr>
          <a:xfrm>
            <a:off x="822960" y="2423160"/>
            <a:ext cx="4937760" cy="822960"/>
          </a:xfrm>
          <a:prstGeom prst="rect">
            <a:avLst/>
          </a:prstGeom>
          <a:noFill/>
          <a:ln/>
        </p:spPr>
        <p:txBody>
          <a:bodyPr wrap="square" rtlCol="0" anchor="t"/>
          <a:lstStyle/>
          <a:p>
            <a:pPr indent="0" marL="0">
              <a:buNone/>
            </a:pPr>
            <a:r>
              <a:rPr lang="en-US" sz="1400" dirty="0">
                <a:solidFill>
                  <a:srgbClr val="1F1F33"/>
                </a:solidFill>
                <a:latin typeface="Calibri" pitchFamily="34" charset="0"/>
                <a:ea typeface="Calibri" pitchFamily="34" charset="-122"/>
                <a:cs typeface="Calibri" pitchFamily="34" charset="-120"/>
              </a:rPr>
              <a:t>They govern over any summary, including this deck.</a:t>
            </a:r>
            <a:endParaRPr lang="en-US" sz="1400" dirty="0"/>
          </a:p>
        </p:txBody>
      </p:sp>
      <p:sp>
        <p:nvSpPr>
          <p:cNvPr id="8" name="Shape 6"/>
          <p:cNvSpPr/>
          <p:nvPr/>
        </p:nvSpPr>
        <p:spPr>
          <a:xfrm>
            <a:off x="6172200" y="1737360"/>
            <a:ext cx="5394960" cy="1645920"/>
          </a:xfrm>
          <a:prstGeom prst="rect">
            <a:avLst/>
          </a:prstGeom>
          <a:solidFill>
            <a:srgbClr val="F5F0EB"/>
          </a:solidFill>
          <a:ln w="12700">
            <a:solidFill>
              <a:srgbClr val="F5F0EB"/>
            </a:solidFill>
            <a:prstDash val="solid"/>
          </a:ln>
        </p:spPr>
      </p:sp>
      <p:sp>
        <p:nvSpPr>
          <p:cNvPr id="9" name="Shape 7"/>
          <p:cNvSpPr/>
          <p:nvPr/>
        </p:nvSpPr>
        <p:spPr>
          <a:xfrm>
            <a:off x="6172200" y="1737360"/>
            <a:ext cx="54864" cy="1645920"/>
          </a:xfrm>
          <a:prstGeom prst="rect">
            <a:avLst/>
          </a:prstGeom>
          <a:solidFill>
            <a:srgbClr val="D4A017"/>
          </a:solidFill>
          <a:ln w="12700">
            <a:solidFill>
              <a:srgbClr val="D4A017"/>
            </a:solidFill>
            <a:prstDash val="solid"/>
          </a:ln>
        </p:spPr>
      </p:sp>
      <p:sp>
        <p:nvSpPr>
          <p:cNvPr id="10" name="Text 8"/>
          <p:cNvSpPr/>
          <p:nvPr/>
        </p:nvSpPr>
        <p:spPr>
          <a:xfrm>
            <a:off x="6446520" y="1920240"/>
            <a:ext cx="4937760" cy="457200"/>
          </a:xfrm>
          <a:prstGeom prst="rect">
            <a:avLst/>
          </a:prstGeom>
          <a:noFill/>
          <a:ln/>
        </p:spPr>
        <p:txBody>
          <a:bodyPr wrap="square" rtlCol="0" anchor="ctr"/>
          <a:lstStyle/>
          <a:p>
            <a:pPr indent="0" marL="0">
              <a:buNone/>
            </a:pPr>
            <a:r>
              <a:rPr lang="en-US" sz="1800" b="1" dirty="0">
                <a:solidFill>
                  <a:srgbClr val="1A1A2E"/>
                </a:solidFill>
                <a:latin typeface="Georgia" pitchFamily="34" charset="0"/>
                <a:ea typeface="Georgia" pitchFamily="34" charset="-122"/>
                <a:cs typeface="Georgia" pitchFamily="34" charset="-120"/>
              </a:rPr>
              <a:t>There is no track record yet</a:t>
            </a:r>
            <a:endParaRPr lang="en-US" sz="1800" dirty="0"/>
          </a:p>
        </p:txBody>
      </p:sp>
      <p:sp>
        <p:nvSpPr>
          <p:cNvPr id="11" name="Text 9"/>
          <p:cNvSpPr/>
          <p:nvPr/>
        </p:nvSpPr>
        <p:spPr>
          <a:xfrm>
            <a:off x="6446520" y="2423160"/>
            <a:ext cx="4937760" cy="822960"/>
          </a:xfrm>
          <a:prstGeom prst="rect">
            <a:avLst/>
          </a:prstGeom>
          <a:noFill/>
          <a:ln/>
        </p:spPr>
        <p:txBody>
          <a:bodyPr wrap="square" rtlCol="0" anchor="t"/>
          <a:lstStyle/>
          <a:p>
            <a:pPr indent="0" marL="0">
              <a:buNone/>
            </a:pPr>
            <a:r>
              <a:rPr lang="en-US" sz="1400" dirty="0">
                <a:solidFill>
                  <a:srgbClr val="1F1F33"/>
                </a:solidFill>
                <a:latin typeface="Calibri" pitchFamily="34" charset="0"/>
                <a:ea typeface="Calibri" pitchFamily="34" charset="-122"/>
                <a:cs typeface="Calibri" pitchFamily="34" charset="-120"/>
              </a:rPr>
              <a:t>The fund manager may have one; the fund does not have NAV history of its own.</a:t>
            </a:r>
            <a:endParaRPr lang="en-US" sz="1400" dirty="0"/>
          </a:p>
        </p:txBody>
      </p:sp>
      <p:sp>
        <p:nvSpPr>
          <p:cNvPr id="12" name="Shape 10"/>
          <p:cNvSpPr/>
          <p:nvPr/>
        </p:nvSpPr>
        <p:spPr>
          <a:xfrm>
            <a:off x="548640" y="3657600"/>
            <a:ext cx="5394960" cy="1645920"/>
          </a:xfrm>
          <a:prstGeom prst="rect">
            <a:avLst/>
          </a:prstGeom>
          <a:solidFill>
            <a:srgbClr val="F5F0EB"/>
          </a:solidFill>
          <a:ln w="12700">
            <a:solidFill>
              <a:srgbClr val="F5F0EB"/>
            </a:solidFill>
            <a:prstDash val="solid"/>
          </a:ln>
        </p:spPr>
      </p:sp>
      <p:sp>
        <p:nvSpPr>
          <p:cNvPr id="13" name="Shape 11"/>
          <p:cNvSpPr/>
          <p:nvPr/>
        </p:nvSpPr>
        <p:spPr>
          <a:xfrm>
            <a:off x="548640" y="3657600"/>
            <a:ext cx="54864" cy="1645920"/>
          </a:xfrm>
          <a:prstGeom prst="rect">
            <a:avLst/>
          </a:prstGeom>
          <a:solidFill>
            <a:srgbClr val="D4A017"/>
          </a:solidFill>
          <a:ln w="12700">
            <a:solidFill>
              <a:srgbClr val="D4A017"/>
            </a:solidFill>
            <a:prstDash val="solid"/>
          </a:ln>
        </p:spPr>
      </p:sp>
      <p:sp>
        <p:nvSpPr>
          <p:cNvPr id="14" name="Text 12"/>
          <p:cNvSpPr/>
          <p:nvPr/>
        </p:nvSpPr>
        <p:spPr>
          <a:xfrm>
            <a:off x="822960" y="3840480"/>
            <a:ext cx="4937760" cy="457200"/>
          </a:xfrm>
          <a:prstGeom prst="rect">
            <a:avLst/>
          </a:prstGeom>
          <a:noFill/>
          <a:ln/>
        </p:spPr>
        <p:txBody>
          <a:bodyPr wrap="square" rtlCol="0" anchor="ctr"/>
          <a:lstStyle/>
          <a:p>
            <a:pPr indent="0" marL="0">
              <a:buNone/>
            </a:pPr>
            <a:r>
              <a:rPr lang="en-US" sz="1800" b="1" dirty="0">
                <a:solidFill>
                  <a:srgbClr val="1A1A2E"/>
                </a:solidFill>
                <a:latin typeface="Georgia" pitchFamily="34" charset="0"/>
                <a:ea typeface="Georgia" pitchFamily="34" charset="-122"/>
                <a:cs typeface="Georgia" pitchFamily="34" charset="-120"/>
              </a:rPr>
              <a:t>₹10 is a starting price, not a discount</a:t>
            </a:r>
            <a:endParaRPr lang="en-US" sz="1800" dirty="0"/>
          </a:p>
        </p:txBody>
      </p:sp>
      <p:sp>
        <p:nvSpPr>
          <p:cNvPr id="15" name="Text 13"/>
          <p:cNvSpPr/>
          <p:nvPr/>
        </p:nvSpPr>
        <p:spPr>
          <a:xfrm>
            <a:off x="822960" y="4343400"/>
            <a:ext cx="4937760" cy="822960"/>
          </a:xfrm>
          <a:prstGeom prst="rect">
            <a:avLst/>
          </a:prstGeom>
          <a:noFill/>
          <a:ln/>
        </p:spPr>
        <p:txBody>
          <a:bodyPr wrap="square" rtlCol="0" anchor="t"/>
          <a:lstStyle/>
          <a:p>
            <a:pPr indent="0" marL="0">
              <a:buNone/>
            </a:pPr>
            <a:r>
              <a:rPr lang="en-US" sz="1400" dirty="0">
                <a:solidFill>
                  <a:srgbClr val="1F1F33"/>
                </a:solidFill>
                <a:latin typeface="Calibri" pitchFamily="34" charset="0"/>
                <a:ea typeface="Calibri" pitchFamily="34" charset="-122"/>
                <a:cs typeface="Calibri" pitchFamily="34" charset="-120"/>
              </a:rPr>
              <a:t>A unit at ₹10 and a unit at ₹500 buy the same slice of a portfolio.</a:t>
            </a:r>
            <a:endParaRPr lang="en-US" sz="1400" dirty="0"/>
          </a:p>
        </p:txBody>
      </p:sp>
      <p:sp>
        <p:nvSpPr>
          <p:cNvPr id="16" name="Shape 14"/>
          <p:cNvSpPr/>
          <p:nvPr/>
        </p:nvSpPr>
        <p:spPr>
          <a:xfrm>
            <a:off x="6172200" y="3657600"/>
            <a:ext cx="5394960" cy="1645920"/>
          </a:xfrm>
          <a:prstGeom prst="rect">
            <a:avLst/>
          </a:prstGeom>
          <a:solidFill>
            <a:srgbClr val="F5F0EB"/>
          </a:solidFill>
          <a:ln w="12700">
            <a:solidFill>
              <a:srgbClr val="F5F0EB"/>
            </a:solidFill>
            <a:prstDash val="solid"/>
          </a:ln>
        </p:spPr>
      </p:sp>
      <p:sp>
        <p:nvSpPr>
          <p:cNvPr id="17" name="Shape 15"/>
          <p:cNvSpPr/>
          <p:nvPr/>
        </p:nvSpPr>
        <p:spPr>
          <a:xfrm>
            <a:off x="6172200" y="3657600"/>
            <a:ext cx="54864" cy="1645920"/>
          </a:xfrm>
          <a:prstGeom prst="rect">
            <a:avLst/>
          </a:prstGeom>
          <a:solidFill>
            <a:srgbClr val="D4A017"/>
          </a:solidFill>
          <a:ln w="12700">
            <a:solidFill>
              <a:srgbClr val="D4A017"/>
            </a:solidFill>
            <a:prstDash val="solid"/>
          </a:ln>
        </p:spPr>
      </p:sp>
      <p:sp>
        <p:nvSpPr>
          <p:cNvPr id="18" name="Text 16"/>
          <p:cNvSpPr/>
          <p:nvPr/>
        </p:nvSpPr>
        <p:spPr>
          <a:xfrm>
            <a:off x="6446520" y="3840480"/>
            <a:ext cx="4937760" cy="457200"/>
          </a:xfrm>
          <a:prstGeom prst="rect">
            <a:avLst/>
          </a:prstGeom>
          <a:noFill/>
          <a:ln/>
        </p:spPr>
        <p:txBody>
          <a:bodyPr wrap="square" rtlCol="0" anchor="ctr"/>
          <a:lstStyle/>
          <a:p>
            <a:pPr indent="0" marL="0">
              <a:buNone/>
            </a:pPr>
            <a:r>
              <a:rPr lang="en-US" sz="1800" b="1" dirty="0">
                <a:solidFill>
                  <a:srgbClr val="1A1A2E"/>
                </a:solidFill>
                <a:latin typeface="Georgia" pitchFamily="34" charset="0"/>
                <a:ea typeface="Georgia" pitchFamily="34" charset="-122"/>
                <a:cs typeface="Georgia" pitchFamily="34" charset="-120"/>
              </a:rPr>
              <a:t>See how it fits what you hold</a:t>
            </a:r>
            <a:endParaRPr lang="en-US" sz="1800" dirty="0"/>
          </a:p>
        </p:txBody>
      </p:sp>
      <p:sp>
        <p:nvSpPr>
          <p:cNvPr id="19" name="Text 17"/>
          <p:cNvSpPr/>
          <p:nvPr/>
        </p:nvSpPr>
        <p:spPr>
          <a:xfrm>
            <a:off x="6446520" y="4343400"/>
            <a:ext cx="4937760" cy="822960"/>
          </a:xfrm>
          <a:prstGeom prst="rect">
            <a:avLst/>
          </a:prstGeom>
          <a:noFill/>
          <a:ln/>
        </p:spPr>
        <p:txBody>
          <a:bodyPr wrap="square" rtlCol="0" anchor="t"/>
          <a:lstStyle/>
          <a:p>
            <a:pPr indent="0" marL="0">
              <a:buNone/>
            </a:pPr>
            <a:r>
              <a:rPr lang="en-US" sz="1400" dirty="0">
                <a:solidFill>
                  <a:srgbClr val="1F1F33"/>
                </a:solidFill>
                <a:latin typeface="Calibri" pitchFamily="34" charset="0"/>
                <a:ea typeface="Calibri" pitchFamily="34" charset="-122"/>
                <a:cs typeface="Calibri" pitchFamily="34" charset="-120"/>
              </a:rPr>
              <a:t>Especially if you already own funds in the same category.</a:t>
            </a:r>
            <a:endParaRPr lang="en-US" sz="1400" dirty="0"/>
          </a:p>
        </p:txBody>
      </p:sp>
      <p:sp>
        <p:nvSpPr>
          <p:cNvPr id="25" name="Slide Number Placeholder 0"/>
          <p:cNvSpPr>
            <a:spLocks noGrp="1"/>
          </p:cNvSpPr>
          <p:nvPr>
            <p:ph type="sldNum" sz="quarter" idx="4294967295"/>
          </p:nvPr>
        </p:nvSpPr>
        <p:spPr>
          <a:xfrm>
            <a:off x="11338560" y="6309360"/>
            <a:ext cx="365760" cy="274320"/>
          </a:xfrm>
          <a:prstGeom prst="rect">
            <a:avLst/>
          </a:prstGeom>
          <a:extLst>
            <a:ext uri="{C572A759-6A51-4108-AA02-DFA0A04FC94B}">
              <ma14:wrappingTextBoxFlag xmlns:ma14="http://schemas.microsoft.com/office/mac/drawingml/2011/main" val="0"/>
            </a:ext>
          </a:extLst>
        </p:spPr>
        <p:txBody>
          <a:bodyPr/>
          <a:lstStyle>
            <a:lvl1pPr>
              <a:defRPr sz="800">
                <a:solidFill>
                  <a:srgbClr val="6B5F54"/>
                </a:solidFill>
                <a:latin typeface="Calibri"/>
                <a:ea typeface="Calibri"/>
                <a:cs typeface="Calibri"/>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347472"/>
            <a:ext cx="8229600" cy="274320"/>
          </a:xfrm>
          <a:prstGeom prst="rect">
            <a:avLst/>
          </a:prstGeom>
          <a:noFill/>
          <a:ln/>
        </p:spPr>
        <p:txBody>
          <a:bodyPr wrap="square" rtlCol="0" anchor="ctr"/>
          <a:lstStyle/>
          <a:p>
            <a:pPr indent="0" marL="0">
              <a:buNone/>
            </a:pPr>
            <a:r>
              <a:rPr lang="en-US" sz="1000" spc="200" kern="0" dirty="0">
                <a:solidFill>
                  <a:srgbClr val="6B5F54"/>
                </a:solidFill>
                <a:latin typeface="Calibri" pitchFamily="34" charset="0"/>
                <a:ea typeface="Calibri" pitchFamily="34" charset="-122"/>
                <a:cs typeface="Calibri" pitchFamily="34" charset="-120"/>
              </a:rPr>
              <a:t>INVEST THROUGH TRUSTNER</a:t>
            </a:r>
            <a:endParaRPr lang="en-US" sz="1000" dirty="0"/>
          </a:p>
        </p:txBody>
      </p:sp>
      <p:sp>
        <p:nvSpPr>
          <p:cNvPr id="3" name="Text 1"/>
          <p:cNvSpPr/>
          <p:nvPr/>
        </p:nvSpPr>
        <p:spPr>
          <a:xfrm>
            <a:off x="548640" y="685800"/>
            <a:ext cx="10515600" cy="822960"/>
          </a:xfrm>
          <a:prstGeom prst="rect">
            <a:avLst/>
          </a:prstGeom>
          <a:noFill/>
          <a:ln/>
        </p:spPr>
        <p:txBody>
          <a:bodyPr wrap="square" rtlCol="0" anchor="t"/>
          <a:lstStyle/>
          <a:p>
            <a:pPr indent="0" marL="0">
              <a:buNone/>
            </a:pPr>
            <a:r>
              <a:rPr lang="en-US" sz="2800" b="1" dirty="0">
                <a:solidFill>
                  <a:srgbClr val="1A1A2E"/>
                </a:solidFill>
                <a:latin typeface="Georgia" pitchFamily="34" charset="0"/>
                <a:ea typeface="Georgia" pitchFamily="34" charset="-122"/>
                <a:cs typeface="Georgia" pitchFamily="34" charset="-120"/>
              </a:rPr>
              <a:t>How to invest in an NFO with us</a:t>
            </a:r>
            <a:endParaRPr lang="en-US" sz="2800" dirty="0"/>
          </a:p>
        </p:txBody>
      </p:sp>
      <p:sp>
        <p:nvSpPr>
          <p:cNvPr id="4" name="Text 2"/>
          <p:cNvSpPr/>
          <p:nvPr/>
        </p:nvSpPr>
        <p:spPr>
          <a:xfrm>
            <a:off x="548640" y="1737360"/>
            <a:ext cx="914400" cy="822960"/>
          </a:xfrm>
          <a:prstGeom prst="rect">
            <a:avLst/>
          </a:prstGeom>
          <a:noFill/>
          <a:ln/>
        </p:spPr>
        <p:txBody>
          <a:bodyPr wrap="square" rtlCol="0" anchor="ctr"/>
          <a:lstStyle/>
          <a:p>
            <a:pPr indent="0" marL="0">
              <a:buNone/>
            </a:pPr>
            <a:r>
              <a:rPr lang="en-US" sz="4400" dirty="0">
                <a:solidFill>
                  <a:srgbClr val="0F766E"/>
                </a:solidFill>
                <a:latin typeface="Georgia" pitchFamily="34" charset="0"/>
                <a:ea typeface="Georgia" pitchFamily="34" charset="-122"/>
                <a:cs typeface="Georgia" pitchFamily="34" charset="-120"/>
              </a:rPr>
              <a:t>1</a:t>
            </a:r>
            <a:endParaRPr lang="en-US" sz="4400" dirty="0"/>
          </a:p>
        </p:txBody>
      </p:sp>
      <p:sp>
        <p:nvSpPr>
          <p:cNvPr id="5" name="Text 3"/>
          <p:cNvSpPr/>
          <p:nvPr/>
        </p:nvSpPr>
        <p:spPr>
          <a:xfrm>
            <a:off x="548640" y="2606040"/>
            <a:ext cx="3474720" cy="457200"/>
          </a:xfrm>
          <a:prstGeom prst="rect">
            <a:avLst/>
          </a:prstGeom>
          <a:noFill/>
          <a:ln/>
        </p:spPr>
        <p:txBody>
          <a:bodyPr wrap="square" rtlCol="0" anchor="ctr"/>
          <a:lstStyle/>
          <a:p>
            <a:pPr indent="0" marL="0">
              <a:buNone/>
            </a:pPr>
            <a:r>
              <a:rPr lang="en-US" sz="2000" b="1" dirty="0">
                <a:solidFill>
                  <a:srgbClr val="1A1A2E"/>
                </a:solidFill>
                <a:latin typeface="Georgia" pitchFamily="34" charset="0"/>
                <a:ea typeface="Georgia" pitchFamily="34" charset="-122"/>
                <a:cs typeface="Georgia" pitchFamily="34" charset="-120"/>
              </a:rPr>
              <a:t>Ask</a:t>
            </a:r>
            <a:endParaRPr lang="en-US" sz="2000" dirty="0"/>
          </a:p>
        </p:txBody>
      </p:sp>
      <p:sp>
        <p:nvSpPr>
          <p:cNvPr id="6" name="Text 4"/>
          <p:cNvSpPr/>
          <p:nvPr/>
        </p:nvSpPr>
        <p:spPr>
          <a:xfrm>
            <a:off x="548640" y="3108960"/>
            <a:ext cx="3474720" cy="1645920"/>
          </a:xfrm>
          <a:prstGeom prst="rect">
            <a:avLst/>
          </a:prstGeom>
          <a:noFill/>
          <a:ln/>
        </p:spPr>
        <p:txBody>
          <a:bodyPr wrap="square" rtlCol="0" anchor="t"/>
          <a:lstStyle/>
          <a:p>
            <a:pPr indent="0" marL="0">
              <a:buNone/>
            </a:pPr>
            <a:r>
              <a:rPr lang="en-US" sz="1400" dirty="0">
                <a:solidFill>
                  <a:srgbClr val="1F1F33"/>
                </a:solidFill>
                <a:latin typeface="Calibri" pitchFamily="34" charset="0"/>
                <a:ea typeface="Calibri" pitchFamily="34" charset="-122"/>
                <a:cs typeface="Calibri" pitchFamily="34" charset="-120"/>
              </a:rPr>
              <a:t>Tap “Request to invest” on the scheme’s page at merasip.com/funds/nfo, or WhatsApp 60039 03737.</a:t>
            </a:r>
            <a:endParaRPr lang="en-US" sz="1400" dirty="0"/>
          </a:p>
        </p:txBody>
      </p:sp>
      <p:sp>
        <p:nvSpPr>
          <p:cNvPr id="7" name="Text 5"/>
          <p:cNvSpPr/>
          <p:nvPr/>
        </p:nvSpPr>
        <p:spPr>
          <a:xfrm>
            <a:off x="4297680" y="1737360"/>
            <a:ext cx="914400" cy="822960"/>
          </a:xfrm>
          <a:prstGeom prst="rect">
            <a:avLst/>
          </a:prstGeom>
          <a:noFill/>
          <a:ln/>
        </p:spPr>
        <p:txBody>
          <a:bodyPr wrap="square" rtlCol="0" anchor="ctr"/>
          <a:lstStyle/>
          <a:p>
            <a:pPr indent="0" marL="0">
              <a:buNone/>
            </a:pPr>
            <a:r>
              <a:rPr lang="en-US" sz="4400" dirty="0">
                <a:solidFill>
                  <a:srgbClr val="0F766E"/>
                </a:solidFill>
                <a:latin typeface="Georgia" pitchFamily="34" charset="0"/>
                <a:ea typeface="Georgia" pitchFamily="34" charset="-122"/>
                <a:cs typeface="Georgia" pitchFamily="34" charset="-120"/>
              </a:rPr>
              <a:t>2</a:t>
            </a:r>
            <a:endParaRPr lang="en-US" sz="4400" dirty="0"/>
          </a:p>
        </p:txBody>
      </p:sp>
      <p:sp>
        <p:nvSpPr>
          <p:cNvPr id="8" name="Text 6"/>
          <p:cNvSpPr/>
          <p:nvPr/>
        </p:nvSpPr>
        <p:spPr>
          <a:xfrm>
            <a:off x="4297680" y="2606040"/>
            <a:ext cx="3474720" cy="457200"/>
          </a:xfrm>
          <a:prstGeom prst="rect">
            <a:avLst/>
          </a:prstGeom>
          <a:noFill/>
          <a:ln/>
        </p:spPr>
        <p:txBody>
          <a:bodyPr wrap="square" rtlCol="0" anchor="ctr"/>
          <a:lstStyle/>
          <a:p>
            <a:pPr indent="0" marL="0">
              <a:buNone/>
            </a:pPr>
            <a:r>
              <a:rPr lang="en-US" sz="2000" b="1" dirty="0">
                <a:solidFill>
                  <a:srgbClr val="1A1A2E"/>
                </a:solidFill>
                <a:latin typeface="Georgia" pitchFamily="34" charset="0"/>
                <a:ea typeface="Georgia" pitchFamily="34" charset="-122"/>
                <a:cs typeface="Georgia" pitchFamily="34" charset="-120"/>
              </a:rPr>
              <a:t>We check</a:t>
            </a:r>
            <a:endParaRPr lang="en-US" sz="2000" dirty="0"/>
          </a:p>
        </p:txBody>
      </p:sp>
      <p:sp>
        <p:nvSpPr>
          <p:cNvPr id="9" name="Text 7"/>
          <p:cNvSpPr/>
          <p:nvPr/>
        </p:nvSpPr>
        <p:spPr>
          <a:xfrm>
            <a:off x="4297680" y="3108960"/>
            <a:ext cx="3474720" cy="1645920"/>
          </a:xfrm>
          <a:prstGeom prst="rect">
            <a:avLst/>
          </a:prstGeom>
          <a:noFill/>
          <a:ln/>
        </p:spPr>
        <p:txBody>
          <a:bodyPr wrap="square" rtlCol="0" anchor="t"/>
          <a:lstStyle/>
          <a:p>
            <a:pPr indent="0" marL="0">
              <a:buNone/>
            </a:pPr>
            <a:r>
              <a:rPr lang="en-US" sz="1400" dirty="0">
                <a:solidFill>
                  <a:srgbClr val="1F1F33"/>
                </a:solidFill>
                <a:latin typeface="Calibri" pitchFamily="34" charset="0"/>
                <a:ea typeface="Calibri" pitchFamily="34" charset="-122"/>
                <a:cs typeface="Calibri" pitchFamily="34" charset="-120"/>
              </a:rPr>
              <a:t>Our team checks your KYC and answers your questions about the scheme.</a:t>
            </a:r>
            <a:endParaRPr lang="en-US" sz="1400" dirty="0"/>
          </a:p>
        </p:txBody>
      </p:sp>
      <p:sp>
        <p:nvSpPr>
          <p:cNvPr id="10" name="Text 8"/>
          <p:cNvSpPr/>
          <p:nvPr/>
        </p:nvSpPr>
        <p:spPr>
          <a:xfrm>
            <a:off x="8046720" y="1737360"/>
            <a:ext cx="914400" cy="822960"/>
          </a:xfrm>
          <a:prstGeom prst="rect">
            <a:avLst/>
          </a:prstGeom>
          <a:noFill/>
          <a:ln/>
        </p:spPr>
        <p:txBody>
          <a:bodyPr wrap="square" rtlCol="0" anchor="ctr"/>
          <a:lstStyle/>
          <a:p>
            <a:pPr indent="0" marL="0">
              <a:buNone/>
            </a:pPr>
            <a:r>
              <a:rPr lang="en-US" sz="4400" dirty="0">
                <a:solidFill>
                  <a:srgbClr val="0F766E"/>
                </a:solidFill>
                <a:latin typeface="Georgia" pitchFamily="34" charset="0"/>
                <a:ea typeface="Georgia" pitchFamily="34" charset="-122"/>
                <a:cs typeface="Georgia" pitchFamily="34" charset="-120"/>
              </a:rPr>
              <a:t>3</a:t>
            </a:r>
            <a:endParaRPr lang="en-US" sz="4400" dirty="0"/>
          </a:p>
        </p:txBody>
      </p:sp>
      <p:sp>
        <p:nvSpPr>
          <p:cNvPr id="11" name="Text 9"/>
          <p:cNvSpPr/>
          <p:nvPr/>
        </p:nvSpPr>
        <p:spPr>
          <a:xfrm>
            <a:off x="8046720" y="2606040"/>
            <a:ext cx="3474720" cy="457200"/>
          </a:xfrm>
          <a:prstGeom prst="rect">
            <a:avLst/>
          </a:prstGeom>
          <a:noFill/>
          <a:ln/>
        </p:spPr>
        <p:txBody>
          <a:bodyPr wrap="square" rtlCol="0" anchor="ctr"/>
          <a:lstStyle/>
          <a:p>
            <a:pPr indent="0" marL="0">
              <a:buNone/>
            </a:pPr>
            <a:r>
              <a:rPr lang="en-US" sz="2000" b="1" dirty="0">
                <a:solidFill>
                  <a:srgbClr val="1A1A2E"/>
                </a:solidFill>
                <a:latin typeface="Georgia" pitchFamily="34" charset="0"/>
                <a:ea typeface="Georgia" pitchFamily="34" charset="-122"/>
                <a:cs typeface="Georgia" pitchFamily="34" charset="-120"/>
              </a:rPr>
              <a:t>You approve</a:t>
            </a:r>
            <a:endParaRPr lang="en-US" sz="2000" dirty="0"/>
          </a:p>
        </p:txBody>
      </p:sp>
      <p:sp>
        <p:nvSpPr>
          <p:cNvPr id="12" name="Text 10"/>
          <p:cNvSpPr/>
          <p:nvPr/>
        </p:nvSpPr>
        <p:spPr>
          <a:xfrm>
            <a:off x="8046720" y="3108960"/>
            <a:ext cx="3474720" cy="1645920"/>
          </a:xfrm>
          <a:prstGeom prst="rect">
            <a:avLst/>
          </a:prstGeom>
          <a:noFill/>
          <a:ln/>
        </p:spPr>
        <p:txBody>
          <a:bodyPr wrap="square" rtlCol="0" anchor="t"/>
          <a:lstStyle/>
          <a:p>
            <a:pPr indent="0" marL="0">
              <a:buNone/>
            </a:pPr>
            <a:r>
              <a:rPr lang="en-US" sz="1400" dirty="0">
                <a:solidFill>
                  <a:srgbClr val="1F1F33"/>
                </a:solidFill>
                <a:latin typeface="Calibri" pitchFamily="34" charset="0"/>
                <a:ea typeface="Calibri" pitchFamily="34" charset="-122"/>
                <a:cs typeface="Calibri" pitchFamily="34" charset="-120"/>
              </a:rPr>
              <a:t>You receive a transaction link for the Regular plan and approve it yourself. Money goes from your bank straight to the fund house, never to Trustner.</a:t>
            </a:r>
            <a:endParaRPr lang="en-US" sz="1400" dirty="0"/>
          </a:p>
        </p:txBody>
      </p:sp>
      <p:sp>
        <p:nvSpPr>
          <p:cNvPr id="13" name="Text 11"/>
          <p:cNvSpPr/>
          <p:nvPr/>
        </p:nvSpPr>
        <p:spPr>
          <a:xfrm>
            <a:off x="548640" y="5120640"/>
            <a:ext cx="11064240" cy="822960"/>
          </a:xfrm>
          <a:prstGeom prst="rect">
            <a:avLst/>
          </a:prstGeom>
          <a:noFill/>
          <a:ln/>
        </p:spPr>
        <p:txBody>
          <a:bodyPr wrap="square" rtlCol="0" anchor="t"/>
          <a:lstStyle/>
          <a:p>
            <a:pPr indent="0" marL="0">
              <a:buNone/>
            </a:pPr>
            <a:r>
              <a:rPr lang="en-US" sz="1050" dirty="0">
                <a:solidFill>
                  <a:srgbClr val="6B5F54"/>
                </a:solidFill>
                <a:latin typeface="Calibri" pitchFamily="34" charset="0"/>
                <a:ea typeface="Calibri" pitchFamily="34" charset="-122"/>
                <a:cs typeface="Calibri" pitchFamily="34" charset="-120"/>
              </a:rPr>
              <a:t>This summary is prepared from the fund house’s offer documents or, where those were not yet posted, published NFO announcements, for information. It is not investment advice or a recommendation to invest in the scheme. We distribute Regular plans and receive commission from fund houses. Mutual fund investments are subject to market risks. Read all scheme-related documents carefully before investing.</a:t>
            </a:r>
            <a:endParaRPr lang="en-US" sz="1050" dirty="0"/>
          </a:p>
        </p:txBody>
      </p:sp>
      <p:sp>
        <p:nvSpPr>
          <p:cNvPr id="25" name="Slide Number Placeholder 0"/>
          <p:cNvSpPr>
            <a:spLocks noGrp="1"/>
          </p:cNvSpPr>
          <p:nvPr>
            <p:ph type="sldNum" sz="quarter" idx="4294967295"/>
          </p:nvPr>
        </p:nvSpPr>
        <p:spPr>
          <a:xfrm>
            <a:off x="11338560" y="6309360"/>
            <a:ext cx="365760" cy="274320"/>
          </a:xfrm>
          <a:prstGeom prst="rect">
            <a:avLst/>
          </a:prstGeom>
          <a:extLst>
            <a:ext uri="{C572A759-6A51-4108-AA02-DFA0A04FC94B}">
              <ma14:wrappingTextBoxFlag xmlns:ma14="http://schemas.microsoft.com/office/mac/drawingml/2011/main" val="0"/>
            </a:ext>
          </a:extLst>
        </p:spPr>
        <p:txBody>
          <a:bodyPr/>
          <a:lstStyle>
            <a:lvl1pPr>
              <a:defRPr sz="800">
                <a:solidFill>
                  <a:srgbClr val="6B5F54"/>
                </a:solidFill>
                <a:latin typeface="Calibri"/>
                <a:ea typeface="Calibri"/>
                <a:cs typeface="Calibri"/>
              </a:defRPr>
            </a:lvl1pPr>
          </a:lstStyle>
          <a:p>
            <a:pPr algn="l"/>
            <a:fld id="{F7021451-1387-4CA6-816F-3879F97B5CBC}" type="slidenum">
              <a:rPr b="0" lang="en-US"/>
              <a:t>5</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Slides>
  <Notes>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Arial</vt:lpstr>
      <vt:lpstr>Calibri</vt:lpstr>
      <vt:lpstr>Office Theme</vt:lpstr>
      <vt:lpstr>Slide 1</vt:lpstr>
      <vt:lpstr>Slide 2</vt:lpstr>
      <vt:lpstr>Slide 3</vt:lpstr>
      <vt:lpstr>Slide 4</vt:lpstr>
      <vt:lpstr>Slide 5</vt:lpstr>
    </vt:vector>
  </TitlesOfParts>
  <Company>Trustner Asset Services Pvt. Ltd.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Navi Multi Asset Omni FoF — NFO</dc:title>
  <dc:subject>PptxGenJS Presentation</dc:subject>
  <dc:creator>Trustner Asset Services</dc:creator>
  <cp:lastModifiedBy>Trustner Asset Services</cp:lastModifiedBy>
  <cp:revision>1</cp:revision>
  <dcterms:created xsi:type="dcterms:W3CDTF">2026-10-21T11:26:45Z</dcterms:created>
  <dcterms:modified xsi:type="dcterms:W3CDTF">2026-10-21T11:26:45Z</dcterms:modified>
</cp:coreProperties>
</file>