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
    <p:bg>
      <p:bgPr>
        <a:solidFill>
          <a:srgbClr val="FCFA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744200" y="201168"/>
            <a:ext cx="896112" cy="512064"/>
          </a:xfrm>
          <a:prstGeom prst="rect">
            <a:avLst/>
          </a:prstGeom>
        </p:spPr>
      </p:pic>
      <p:sp>
        <p:nvSpPr>
          <p:cNvPr id="3" name="Shape 0"/>
          <p:cNvSpPr/>
          <p:nvPr/>
        </p:nvSpPr>
        <p:spPr>
          <a:xfrm>
            <a:off x="548640" y="6263640"/>
            <a:ext cx="11091672" cy="0"/>
          </a:xfrm>
          <a:prstGeom prst="line">
            <a:avLst/>
          </a:prstGeom>
          <a:noFill/>
          <a:ln w="9525">
            <a:solidFill>
              <a:srgbClr val="1A1A2E"/>
            </a:solidFill>
            <a:prstDash val="solid"/>
          </a:ln>
        </p:spPr>
      </p:sp>
      <p:sp>
        <p:nvSpPr>
          <p:cNvPr id="4" name="Text 1"/>
          <p:cNvSpPr/>
          <p:nvPr/>
        </p:nvSpPr>
        <p:spPr>
          <a:xfrm>
            <a:off x="548640" y="6309360"/>
            <a:ext cx="11091672" cy="320040"/>
          </a:xfrm>
          <a:prstGeom prst="rect">
            <a:avLst/>
          </a:prstGeom>
          <a:noFill/>
          <a:ln/>
        </p:spPr>
        <p:txBody>
          <a:bodyPr wrap="square" rtlCol="0" anchor="ctr"/>
          <a:lstStyle/>
          <a:p>
            <a:pPr indent="0" marL="0">
              <a:buNone/>
            </a:pPr>
            <a:r>
              <a:rPr lang="en-US" sz="800" dirty="0">
                <a:solidFill>
                  <a:srgbClr val="6B5F54"/>
                </a:solidFill>
                <a:latin typeface="Calibri" pitchFamily="34" charset="0"/>
                <a:ea typeface="Calibri" pitchFamily="34" charset="-122"/>
                <a:cs typeface="Calibri" pitchFamily="34" charset="-120"/>
              </a:rPr>
              <a:t>Trustner Asset Services Pvt. Ltd. · AMFI-registered Mutual Fund Distributor · ARN-286886 · Mutual fund investments are subject to market risks; read all scheme-related documents carefully. · merasip.com</a:t>
            </a:r>
            <a:endParaRPr lang="en-US" sz="8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www.merasip.com/funds/nfo/quant-nifty-midcap-150-index" TargetMode="External"/><Relationship Id="rId2" Type="http://schemas.openxmlformats.org/officeDocument/2006/relationships/hyperlink" Target="https://www.merasip.com/funds/nfo/axis-nifty-ev-new-age-automotive-index" TargetMode="External"/><Relationship Id="rId3" Type="http://schemas.openxmlformats.org/officeDocument/2006/relationships/hyperlink" Target="https://www.merasip.com/funds/nfo/carnelian-small-cap" TargetMode="External"/><Relationship Id="rId4" Type="http://schemas.openxmlformats.org/officeDocument/2006/relationships/hyperlink" Target="https://www.merasip.com/funds/nfo/navi-multi-asset-omni-fof" TargetMode="External"/><Relationship Id="rId5" Type="http://schemas.openxmlformats.org/officeDocument/2006/relationships/hyperlink" Target="https://www.merasip.com/funds/nfo/samco-equity-savings" TargetMode="External"/><Relationship Id="rId6" Type="http://schemas.openxmlformats.org/officeDocument/2006/relationships/hyperlink" Target="https://www.merasip.com/funds/nfo/motilal-oswal-multi-asset-omni-fof" TargetMode="External"/><Relationship Id="rId7" Type="http://schemas.openxmlformats.org/officeDocument/2006/relationships/slideLayout" Target="../slideLayouts/slideLayout2.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nsearchives.nseindia.com/content/circulars/NMF76821.pdf" TargetMode="Externa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www.axismf.com/nfo/axis-nifty-ev-new-age-automotive-index-fund/nn-dg" TargetMode="External"/><Relationship Id="rId2" Type="http://schemas.openxmlformats.org/officeDocument/2006/relationships/hyperlink" Target="https://www.axismf.com/1/5/85/93/4652/4654/Presentation_Axis_Nifty_EV_New_Age_Automotive_b4c388e845.pdf" TargetMode="External"/><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carnelianmf.com/api/documents/file/SID_%20Carnelian%20Small%20Cap%20Fund-1.pdf?prefix=documents%2F01a0c7ec-70f3-7059-a143-544f8e604e61" TargetMode="External"/><Relationship Id="rId2" Type="http://schemas.openxmlformats.org/officeDocument/2006/relationships/hyperlink" Target="https://carnelianmf.com/api/documents/file/KIM_Carnelian%20Small%20Cap%20Fund.pdf?prefix=documents%2F01a0c7ec-70f3-7059-a143-544f8e604e61" TargetMode="External"/><Relationship Id="rId3" Type="http://schemas.openxmlformats.org/officeDocument/2006/relationships/hyperlink" Target="https://carnelianmf.com/api/documents/file/Small%20Cap%20PPT-Investor-10%20Oct.pdf?prefix=documents%2F01a0c7ec-70f3-7059-a143-544f8e604e61" TargetMode="External"/><Relationship Id="rId4" Type="http://schemas.openxmlformats.org/officeDocument/2006/relationships/hyperlink" Target="https://carnelianmf.com/api/documents/file/Carnelian-Small%20Cap%20Fund%20Application%20Forms.pdf?prefix=documents%2F01a0c7ec-70f3-7059-a143-544f8e604e61" TargetMode="External"/><Relationship Id="rId5" Type="http://schemas.openxmlformats.org/officeDocument/2006/relationships/hyperlink" Target="https://www.bseindia.com/downloads/UploadDocs/Notices/20261015-18/20261015-18.pdf" TargetMode="External"/><Relationship Id="rId6" Type="http://schemas.openxmlformats.org/officeDocument/2006/relationships/hyperlink" Target="https://carnelianmf.com/api/documents/file/Instructions%20for%20NFO%20application.pdf?prefix=documents%2F01a0c7ec-70f3-7059-a143-544f8e604e61" TargetMode="External"/><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portal.amfiindia.com/spages/14610.pdf" TargetMode="External"/><Relationship Id="rId2" Type="http://schemas.openxmlformats.org/officeDocument/2006/relationships/hyperlink" Target="https://www.amfiindia.com/new-fund-offer" TargetMode="External"/><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media.samcomf.com/scomamc/amc_documents/SID_SamcoEquitySavingsFund_1790676117.pdf" TargetMode="External"/><Relationship Id="rId2" Type="http://schemas.openxmlformats.org/officeDocument/2006/relationships/hyperlink" Target="https://media.samcomf.com/scomamc/amc_documents/KIM_SamcoEquitySavingsFund_1790676321.pdf" TargetMode="External"/><Relationship Id="rId3" Type="http://schemas.openxmlformats.org/officeDocument/2006/relationships/hyperlink" Target="https://media.samcomf.com/scomamc/media_uploads/04-SESF-OnePager-3_1792131682.pdf" TargetMode="External"/><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amfiindia.com/new-fund-offer" TargetMode="External"/><Relationship Id="rId2" Type="http://schemas.openxmlformats.org/officeDocument/2006/relationships/hyperlink" Target="https://www.motilaloswalmf.com"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2011680"/>
            <a:ext cx="73152" cy="2011680"/>
          </a:xfrm>
          <a:prstGeom prst="rect">
            <a:avLst/>
          </a:prstGeom>
          <a:solidFill>
            <a:srgbClr val="D4A017"/>
          </a:solidFill>
          <a:ln w="12700">
            <a:solidFill>
              <a:srgbClr val="D4A017"/>
            </a:solidFill>
            <a:prstDash val="solid"/>
          </a:ln>
        </p:spPr>
      </p:sp>
      <p:sp>
        <p:nvSpPr>
          <p:cNvPr id="3" name="Text 1"/>
          <p:cNvSpPr/>
          <p:nvPr/>
        </p:nvSpPr>
        <p:spPr>
          <a:xfrm>
            <a:off x="868680" y="1920240"/>
            <a:ext cx="10058400" cy="1371600"/>
          </a:xfrm>
          <a:prstGeom prst="rect">
            <a:avLst/>
          </a:prstGeom>
          <a:noFill/>
          <a:ln/>
        </p:spPr>
        <p:txBody>
          <a:bodyPr wrap="square" rtlCol="0" anchor="t"/>
          <a:lstStyle/>
          <a:p>
            <a:pPr indent="0" marL="0">
              <a:buNone/>
            </a:pPr>
            <a:r>
              <a:rPr lang="en-US" sz="4000" b="1" dirty="0">
                <a:solidFill>
                  <a:srgbClr val="1A1A2E"/>
                </a:solidFill>
                <a:latin typeface="Georgia" pitchFamily="34" charset="0"/>
                <a:ea typeface="Georgia" pitchFamily="34" charset="-122"/>
                <a:cs typeface="Georgia" pitchFamily="34" charset="-120"/>
              </a:rPr>
              <a:t>New fund offers, open and coming up</a:t>
            </a:r>
            <a:endParaRPr lang="en-US" sz="4000" dirty="0"/>
          </a:p>
        </p:txBody>
      </p:sp>
      <p:sp>
        <p:nvSpPr>
          <p:cNvPr id="4" name="Text 2"/>
          <p:cNvSpPr/>
          <p:nvPr/>
        </p:nvSpPr>
        <p:spPr>
          <a:xfrm>
            <a:off x="868680" y="3337560"/>
            <a:ext cx="10058400" cy="731520"/>
          </a:xfrm>
          <a:prstGeom prst="rect">
            <a:avLst/>
          </a:prstGeom>
          <a:noFill/>
          <a:ln/>
        </p:spPr>
        <p:txBody>
          <a:bodyPr wrap="square" rtlCol="0" anchor="t"/>
          <a:lstStyle/>
          <a:p>
            <a:pPr indent="0" marL="0">
              <a:buNone/>
            </a:pPr>
            <a:r>
              <a:rPr lang="en-US" sz="1800" dirty="0">
                <a:solidFill>
                  <a:srgbClr val="6B5F54"/>
                </a:solidFill>
                <a:latin typeface="Calibri" pitchFamily="34" charset="0"/>
                <a:ea typeface="Calibri" pitchFamily="34" charset="-122"/>
                <a:cs typeface="Calibri" pitchFamily="34" charset="-120"/>
              </a:rPr>
              <a:t>NFO round-up · 21 Oct 2026 · Trustner</a:t>
            </a:r>
            <a:endParaRPr lang="en-US" sz="18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AS OF 21 OCT 2026</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800" b="1" dirty="0">
                <a:solidFill>
                  <a:srgbClr val="1A1A2E"/>
                </a:solidFill>
                <a:latin typeface="Georgia" pitchFamily="34" charset="0"/>
                <a:ea typeface="Georgia" pitchFamily="34" charset="-122"/>
                <a:cs typeface="Georgia" pitchFamily="34" charset="-120"/>
              </a:rPr>
              <a:t>NFOs at a glance</a:t>
            </a:r>
            <a:endParaRPr lang="en-US" sz="28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91672" cy="914400"/>
        </p:xfrm>
        <a:graphic>
          <a:graphicData uri="http://schemas.openxmlformats.org/drawingml/2006/table">
            <a:tbl>
              <a:tblPr/>
              <a:tblGrid>
                <a:gridCol w="3566160"/>
                <a:gridCol w="1828800"/>
                <a:gridCol w="2194560"/>
                <a:gridCol w="1463040"/>
                <a:gridCol w="914400"/>
                <a:gridCol w="1124712"/>
              </a:tblGrid>
              <a:tr h="384048">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SCHEME</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FUND HOUSE</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CATEGORY</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WINDOW</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MINIMUM</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900" b="1" spc="100" kern="0" dirty="0">
                          <a:solidFill>
                            <a:srgbClr val="6B5F54"/>
                          </a:solidFill>
                          <a:latin typeface="Calibri" pitchFamily="34" charset="0"/>
                          <a:ea typeface="Calibri" pitchFamily="34" charset="-122"/>
                          <a:cs typeface="Calibri" pitchFamily="34" charset="-120"/>
                        </a:rPr>
                        <a:t>STATUS</a:t>
                      </a:r>
                      <a:endParaRPr lang="en-US" sz="9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quant Nifty Midcap 150 Index Fund</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quant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Index Fund · Nifty Midcap 150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12 Oct to 26 Oct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₹5,000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Axis Nifty EV &amp; New Age Automotive Index Fund</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Axis</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Index Fund · Nifty EV &amp; New Age Automotive</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16 Oct to 30 Oct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Carnelian Small Cap Fund</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Carnelian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Small Cap</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16 Oct to 30 Oct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₹500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Navi Multi Asset Omni FoF</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Navi</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Fund of Funds · Multi asset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19 Oct to 2 Nov</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Samco Equity Savings Fund</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Samco</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Hybrid · Equity Savings</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19 Oct to 2 Nov</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₹5,000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384048">
                <a:tc>
                  <a:txBody>
                    <a:bodyPr/>
                    <a:lstStyle/>
                    <a:p>
                      <a:pPr indent="0" marL="0">
                        <a:buNone/>
                      </a:pPr>
                      <a:r>
                        <a:rPr lang="en-US" sz="1100" b="1" u="sng" dirty="0">
                          <a:solidFill>
                            <a:srgbClr val="1A1A2E"/>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Motilal Oswal Multi Asset Omni Fund of Funds</a:t>
                      </a:r>
                      <a:endParaRPr lang="en-US" sz="110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Motilal Oswal</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Fund of Funds · Multi asset</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21 Oct to 4 Nov</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dirty="0">
                          <a:solidFill>
                            <a:srgbClr val="1F1F33"/>
                          </a:solidFill>
                          <a:latin typeface="Calibri" pitchFamily="34" charset="0"/>
                          <a:ea typeface="Calibri" pitchFamily="34" charset="-122"/>
                          <a:cs typeface="Calibri" pitchFamily="34" charset="-120"/>
                        </a:rPr>
                        <a:t>₹500</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050" b="1" dirty="0">
                          <a:solidFill>
                            <a:srgbClr val="0F766E"/>
                          </a:solidFill>
                          <a:latin typeface="Calibri" pitchFamily="34" charset="0"/>
                          <a:ea typeface="Calibri" pitchFamily="34" charset="-122"/>
                          <a:cs typeface="Calibri" pitchFamily="34" charset="-120"/>
                        </a:rPr>
                        <a:t>Open</a:t>
                      </a:r>
                      <a:endParaRPr lang="en-US" sz="1050" dirty="0">
                        <a:latin typeface="Calibri" charset="0"/>
                        <a:ea typeface="Calibri" charset="0"/>
                        <a:cs typeface="Calibri" charset="0"/>
                      </a:endParaRPr>
                    </a:p>
                  </a:txBody>
                  <a:tcPr marL="45720" marR="45720" marT="45720" marB="45720" anchor="ctr">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QUANT MUTUAL FUND · INDEX FUND · NIFTY MIDCAP 150</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quant Nifty Midcap 150 Index Fund</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26 Oct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12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26 Oct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₹5,000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28 Oct 2026</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ALLOTMENT</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Returns, before expenses, that correspond to the total return of the Nifty Midcap 150 Index, subject to tracking error. There is no assurance the objective will be achieved.</a:t>
            </a:r>
            <a:endParaRPr lang="en-US" sz="1600" dirty="0"/>
          </a:p>
        </p:txBody>
      </p:sp>
      <p:sp>
        <p:nvSpPr>
          <p:cNvPr id="18" name="Text 16"/>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NSE circular NMF76821 (NFO window, allotment date); fund details as published by the AMC, checked 18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QUANT NIFTY MIDCAP 150 INDEX FUND</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Index Fund · Nifty Midcap 150</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Nifty Midcap 150 TRI</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Sameer Kate, Sanjeev Sharma, Yug Tibrewal</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NSE circular on the NFO</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AXIS MUTUAL FUND · INDEX FUND · NIFTY EV &amp; NEW AGE AUTOMOTIVE</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Axis Nifty EV &amp; New Age Automotive Index Fund</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30 Oct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16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30 Oct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Awaited</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ALLOTMENT</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Returns, before expenses, that correspond to the total return of the Nifty EV &amp; New Age Automotive Index, subject to tracking error. There is no assurance the objective will be achieved.</a:t>
            </a:r>
            <a:endParaRPr lang="en-US" sz="1600" dirty="0"/>
          </a:p>
        </p:txBody>
      </p:sp>
      <p:sp>
        <p:nvSpPr>
          <p:cNvPr id="18" name="Text 16"/>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Axis Mutual Fund NFO page and presentation, checked 18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AXIS NIFTY EV &amp; NEW AGE AUTOMOTIVE INDEX FUND</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Index Fund · Nifty EV &amp; New Age Automotive</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Nifty EV &amp; New Age Automotive TRI</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0.25% if redeemed or switched out within 15 days of allotment; nil after.</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Nandik Malik, Rohit Gautam</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 Growth option</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NFO page (Axis MF)</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Fund presentation (AMC)</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CARNELIAN MUTUAL FUND · SMALL CAP</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Carnelian Small Cap Fund</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30 Oct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16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30 Oct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₹500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13 Nov 2026</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RE-OPENS</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Long-term capital appreciation by investing predominantly in equity and equity-related securities of small-cap companies. There is no assurance the objective will be achieved.</a:t>
            </a:r>
            <a:endParaRPr lang="en-US" sz="1600" dirty="0"/>
          </a:p>
        </p:txBody>
      </p:sp>
      <p:sp>
        <p:nvSpPr>
          <p:cNvPr id="18" name="Text 16"/>
          <p:cNvSpPr/>
          <p:nvPr/>
        </p:nvSpPr>
        <p:spPr>
          <a:xfrm>
            <a:off x="548640" y="4572000"/>
            <a:ext cx="11064240" cy="548640"/>
          </a:xfrm>
          <a:prstGeom prst="rect">
            <a:avLst/>
          </a:prstGeom>
          <a:noFill/>
          <a:ln/>
        </p:spPr>
        <p:txBody>
          <a:bodyPr wrap="square" rtlCol="0" anchor="ctr"/>
          <a:lstStyle/>
          <a:p>
            <a:pPr indent="0" marL="0">
              <a:buNone/>
            </a:pPr>
            <a:r>
              <a:rPr lang="en-US" sz="1100" i="1" dirty="0">
                <a:solidFill>
                  <a:srgbClr val="6B5F54"/>
                </a:solidFill>
                <a:latin typeface="Calibri" pitchFamily="34" charset="0"/>
                <a:ea typeface="Calibri" pitchFamily="34" charset="-122"/>
                <a:cs typeface="Calibri" pitchFamily="34" charset="-120"/>
              </a:rPr>
              <a:t>The fund house may close the offer early if subscriptions reach ₹5,000 crore on any business day. It stays open for at least three working days.</a:t>
            </a:r>
            <a:endParaRPr lang="en-US" sz="1100" dirty="0"/>
          </a:p>
        </p:txBody>
      </p:sp>
      <p:sp>
        <p:nvSpPr>
          <p:cNvPr id="19" name="Text 17"/>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Carnelian Mutual Fund NFO page, SID, KIM and investor presentation (10 Oct); BSE StAR MF notice 20261015-18; Cafemutual, 16 Oct. Checked 18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CARNELIAN SMALL CAP FUND</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Small Cap</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Nifty Smallcap 250 TRI (AMFI Tier I)</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1% if redeemed on or before 365 days from allotment; nil after. No load on switches between Carnelian equity schemes.</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Deepak Malik (CIO), Viraj Parekh</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 each with Growth and IDCW (payout / reinvestment) options</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Riskometer</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Very High (scheme and benchmark)</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Scheme Information Document (SID)</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Key Information Memorandum (KIM)</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Fund presentation (AMC)</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NFO application form</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BSE StAR MF notice (NFO with SIP)</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Instructions for NFO application</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NAVI MUTUAL FUND · FUND OF FUNDS · MULTI ASSET</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Navi Multi Asset Omni FoF</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2 Nov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19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 Nov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6 Nov 2026</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RE-OPENS</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Capital appreciation and income through diversified exposure across equity, debt and commodities. The scheme does not guarantee or indicate any returns, and there is no assurance the objective will be achieved.</a:t>
            </a:r>
            <a:endParaRPr lang="en-US" sz="1600" dirty="0"/>
          </a:p>
        </p:txBody>
      </p:sp>
      <p:sp>
        <p:nvSpPr>
          <p:cNvPr id="18" name="Text 16"/>
          <p:cNvSpPr/>
          <p:nvPr/>
        </p:nvSpPr>
        <p:spPr>
          <a:xfrm>
            <a:off x="548640" y="4572000"/>
            <a:ext cx="11064240" cy="548640"/>
          </a:xfrm>
          <a:prstGeom prst="rect">
            <a:avLst/>
          </a:prstGeom>
          <a:noFill/>
          <a:ln/>
        </p:spPr>
        <p:txBody>
          <a:bodyPr wrap="square" rtlCol="0" anchor="ctr"/>
          <a:lstStyle/>
          <a:p>
            <a:pPr indent="0" marL="0">
              <a:buNone/>
            </a:pPr>
            <a:r>
              <a:rPr lang="en-US" sz="1100" i="1" dirty="0">
                <a:solidFill>
                  <a:srgbClr val="6B5F54"/>
                </a:solidFill>
                <a:latin typeface="Calibri" pitchFamily="34" charset="0"/>
                <a:ea typeface="Calibri" pitchFamily="34" charset="-122"/>
                <a:cs typeface="Calibri" pitchFamily="34" charset="-120"/>
              </a:rPr>
              <a:t>The SID gives 2 Nov as the close and 6 Nov for re-opening; AMFI's NFO listing shows 4 Nov. Apply by 2 Nov to be safe.</a:t>
            </a:r>
            <a:endParaRPr lang="en-US" sz="1100" dirty="0"/>
          </a:p>
        </p:txBody>
      </p:sp>
      <p:sp>
        <p:nvSpPr>
          <p:cNvPr id="19" name="Text 17"/>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Scheme Information Document and AMFI NFO listing, checked 21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NAVI MULTI ASSET OMNI FOF</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Fund of Funds · Multi asset</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35% Nifty 500 TRI + 35% Nifty Composite Debt Index + 25% domestic gold price + 5% domestic silver price</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Nil</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Rushabh Patel</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 Growth option</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Scheme Information Document (via AMFI)</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AMFI NFO listing</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SAMCO MUTUAL FUND · HYBRID · EQUITY SAVINGS</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Samco Equity Savings Fund</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2 Nov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19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 Nov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₹5,000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Awaited</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ALLOTMENT</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An open-ended equity savings fund: a mix of equity, arbitrage positions and debt, aiming for lower swings than a pure equity fund. Many fund houses already run equity savings funds.</a:t>
            </a:r>
            <a:endParaRPr lang="en-US" sz="1600" dirty="0"/>
          </a:p>
        </p:txBody>
      </p:sp>
      <p:sp>
        <p:nvSpPr>
          <p:cNvPr id="18" name="Text 16"/>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Samco Mutual Fund SID, KIM and fund page, checked 21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SAMCO EQUITY SAVINGS FUND</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Hybrid · Equity Savings</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Nifty Equity Savings TRI</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1% if redeemed or switched out on or before 30 days from allotment; nil after.</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Umeshkumar Mehta, Nirali Bhansali, Vishal Shinde</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 Growth option</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Riskometer</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Moderately High</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Scheme Information Document</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Key Information Memorandum</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One-pager (AMC)</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MOTILAL OSWAL MUTUAL FUND · FUND OF FUNDS · MULTI ASSET</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Motilal Oswal Multi Asset Omni Fund of Funds</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4 Nov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21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4 Nov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₹500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Awaited</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ALLOTMENT</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Long-term capital appreciation through a diversified portfolio of equity-oriented and debt-oriented schemes and gold and silver ETFs. There is no assurance the objective will be realised.</a:t>
            </a:r>
            <a:endParaRPr lang="en-US" sz="1600" dirty="0"/>
          </a:p>
        </p:txBody>
      </p:sp>
      <p:sp>
        <p:nvSpPr>
          <p:cNvPr id="18" name="Text 16"/>
          <p:cNvSpPr/>
          <p:nvPr/>
        </p:nvSpPr>
        <p:spPr>
          <a:xfrm>
            <a:off x="548640" y="4572000"/>
            <a:ext cx="11064240" cy="548640"/>
          </a:xfrm>
          <a:prstGeom prst="rect">
            <a:avLst/>
          </a:prstGeom>
          <a:noFill/>
          <a:ln/>
        </p:spPr>
        <p:txBody>
          <a:bodyPr wrap="square" rtlCol="0" anchor="ctr"/>
          <a:lstStyle/>
          <a:p>
            <a:pPr indent="0" marL="0">
              <a:buNone/>
            </a:pPr>
            <a:r>
              <a:rPr lang="en-US" sz="1100" i="1" dirty="0">
                <a:solidFill>
                  <a:srgbClr val="6B5F54"/>
                </a:solidFill>
                <a:latin typeface="Calibri" pitchFamily="34" charset="0"/>
                <a:ea typeface="Calibri" pitchFamily="34" charset="-122"/>
                <a:cs typeface="Calibri" pitchFamily="34" charset="-120"/>
              </a:rPr>
              <a:t>Dates and minimum are from AMFI's NFO listing. Benchmark and exit load are from published listings until the offer document is available; confirm with Trustner before investing.</a:t>
            </a:r>
            <a:endParaRPr lang="en-US" sz="1100" dirty="0"/>
          </a:p>
        </p:txBody>
      </p:sp>
      <p:sp>
        <p:nvSpPr>
          <p:cNvPr id="19" name="Text 17"/>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AMFI NFO listing (dates, minimum, objective); published NFO listings (benchmark, exit load), checked 21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MOTILAL OSWAL MULTI ASSET OMNI FUND OF FUNDS</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Fund of Funds · Multi asset</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60% Nifty 500 TRI + 30% Nifty Short Duration Debt Index + 5% domestic gold price + 5% domestic silver price</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1% if redeemed within 90 days of allotment; nil after.</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AMFI NFO listing</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Motilal Oswal Mutual Fund</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BEFORE YOU INVEST</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800" b="1" dirty="0">
                <a:solidFill>
                  <a:srgbClr val="1A1A2E"/>
                </a:solidFill>
                <a:latin typeface="Georgia" pitchFamily="34" charset="0"/>
                <a:ea typeface="Georgia" pitchFamily="34" charset="-122"/>
                <a:cs typeface="Georgia" pitchFamily="34" charset="-120"/>
              </a:rPr>
              <a:t>Four things to check before any NFO</a:t>
            </a:r>
            <a:endParaRPr lang="en-US" sz="2800" dirty="0"/>
          </a:p>
        </p:txBody>
      </p:sp>
      <p:sp>
        <p:nvSpPr>
          <p:cNvPr id="4" name="Shape 2"/>
          <p:cNvSpPr/>
          <p:nvPr/>
        </p:nvSpPr>
        <p:spPr>
          <a:xfrm>
            <a:off x="548640" y="1737360"/>
            <a:ext cx="5394960" cy="1645920"/>
          </a:xfrm>
          <a:prstGeom prst="rect">
            <a:avLst/>
          </a:prstGeom>
          <a:solidFill>
            <a:srgbClr val="F5F0EB"/>
          </a:solidFill>
          <a:ln w="12700">
            <a:solidFill>
              <a:srgbClr val="F5F0EB"/>
            </a:solidFill>
            <a:prstDash val="solid"/>
          </a:ln>
        </p:spPr>
      </p:sp>
      <p:sp>
        <p:nvSpPr>
          <p:cNvPr id="5" name="Shape 3"/>
          <p:cNvSpPr/>
          <p:nvPr/>
        </p:nvSpPr>
        <p:spPr>
          <a:xfrm>
            <a:off x="548640" y="1737360"/>
            <a:ext cx="54864" cy="1645920"/>
          </a:xfrm>
          <a:prstGeom prst="rect">
            <a:avLst/>
          </a:prstGeom>
          <a:solidFill>
            <a:srgbClr val="D4A017"/>
          </a:solidFill>
          <a:ln w="12700">
            <a:solidFill>
              <a:srgbClr val="D4A017"/>
            </a:solidFill>
            <a:prstDash val="solid"/>
          </a:ln>
        </p:spPr>
      </p:sp>
      <p:sp>
        <p:nvSpPr>
          <p:cNvPr id="6" name="Text 4"/>
          <p:cNvSpPr/>
          <p:nvPr/>
        </p:nvSpPr>
        <p:spPr>
          <a:xfrm>
            <a:off x="822960" y="192024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Read the SID and KIM</a:t>
            </a:r>
            <a:endParaRPr lang="en-US" sz="1800" dirty="0"/>
          </a:p>
        </p:txBody>
      </p:sp>
      <p:sp>
        <p:nvSpPr>
          <p:cNvPr id="7" name="Text 5"/>
          <p:cNvSpPr/>
          <p:nvPr/>
        </p:nvSpPr>
        <p:spPr>
          <a:xfrm>
            <a:off x="822960" y="242316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They govern over any summary, including this deck.</a:t>
            </a:r>
            <a:endParaRPr lang="en-US" sz="1400" dirty="0"/>
          </a:p>
        </p:txBody>
      </p:sp>
      <p:sp>
        <p:nvSpPr>
          <p:cNvPr id="8" name="Shape 6"/>
          <p:cNvSpPr/>
          <p:nvPr/>
        </p:nvSpPr>
        <p:spPr>
          <a:xfrm>
            <a:off x="6172200" y="1737360"/>
            <a:ext cx="5394960" cy="1645920"/>
          </a:xfrm>
          <a:prstGeom prst="rect">
            <a:avLst/>
          </a:prstGeom>
          <a:solidFill>
            <a:srgbClr val="F5F0EB"/>
          </a:solidFill>
          <a:ln w="12700">
            <a:solidFill>
              <a:srgbClr val="F5F0EB"/>
            </a:solidFill>
            <a:prstDash val="solid"/>
          </a:ln>
        </p:spPr>
      </p:sp>
      <p:sp>
        <p:nvSpPr>
          <p:cNvPr id="9" name="Shape 7"/>
          <p:cNvSpPr/>
          <p:nvPr/>
        </p:nvSpPr>
        <p:spPr>
          <a:xfrm>
            <a:off x="6172200" y="1737360"/>
            <a:ext cx="54864" cy="1645920"/>
          </a:xfrm>
          <a:prstGeom prst="rect">
            <a:avLst/>
          </a:prstGeom>
          <a:solidFill>
            <a:srgbClr val="D4A017"/>
          </a:solidFill>
          <a:ln w="12700">
            <a:solidFill>
              <a:srgbClr val="D4A017"/>
            </a:solidFill>
            <a:prstDash val="solid"/>
          </a:ln>
        </p:spPr>
      </p:sp>
      <p:sp>
        <p:nvSpPr>
          <p:cNvPr id="10" name="Text 8"/>
          <p:cNvSpPr/>
          <p:nvPr/>
        </p:nvSpPr>
        <p:spPr>
          <a:xfrm>
            <a:off x="6446520" y="192024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There is no track record yet</a:t>
            </a:r>
            <a:endParaRPr lang="en-US" sz="1800" dirty="0"/>
          </a:p>
        </p:txBody>
      </p:sp>
      <p:sp>
        <p:nvSpPr>
          <p:cNvPr id="11" name="Text 9"/>
          <p:cNvSpPr/>
          <p:nvPr/>
        </p:nvSpPr>
        <p:spPr>
          <a:xfrm>
            <a:off x="6446520" y="242316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The fund manager may have one; the fund does not have NAV history of its own.</a:t>
            </a:r>
            <a:endParaRPr lang="en-US" sz="1400" dirty="0"/>
          </a:p>
        </p:txBody>
      </p:sp>
      <p:sp>
        <p:nvSpPr>
          <p:cNvPr id="12" name="Shape 10"/>
          <p:cNvSpPr/>
          <p:nvPr/>
        </p:nvSpPr>
        <p:spPr>
          <a:xfrm>
            <a:off x="548640" y="3657600"/>
            <a:ext cx="5394960" cy="1645920"/>
          </a:xfrm>
          <a:prstGeom prst="rect">
            <a:avLst/>
          </a:prstGeom>
          <a:solidFill>
            <a:srgbClr val="F5F0EB"/>
          </a:solidFill>
          <a:ln w="12700">
            <a:solidFill>
              <a:srgbClr val="F5F0EB"/>
            </a:solidFill>
            <a:prstDash val="solid"/>
          </a:ln>
        </p:spPr>
      </p:sp>
      <p:sp>
        <p:nvSpPr>
          <p:cNvPr id="13" name="Shape 11"/>
          <p:cNvSpPr/>
          <p:nvPr/>
        </p:nvSpPr>
        <p:spPr>
          <a:xfrm>
            <a:off x="548640" y="3657600"/>
            <a:ext cx="54864" cy="1645920"/>
          </a:xfrm>
          <a:prstGeom prst="rect">
            <a:avLst/>
          </a:prstGeom>
          <a:solidFill>
            <a:srgbClr val="D4A017"/>
          </a:solidFill>
          <a:ln w="12700">
            <a:solidFill>
              <a:srgbClr val="D4A017"/>
            </a:solidFill>
            <a:prstDash val="solid"/>
          </a:ln>
        </p:spPr>
      </p:sp>
      <p:sp>
        <p:nvSpPr>
          <p:cNvPr id="14" name="Text 12"/>
          <p:cNvSpPr/>
          <p:nvPr/>
        </p:nvSpPr>
        <p:spPr>
          <a:xfrm>
            <a:off x="822960" y="384048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₹10 is a starting price, not a discount</a:t>
            </a:r>
            <a:endParaRPr lang="en-US" sz="1800" dirty="0"/>
          </a:p>
        </p:txBody>
      </p:sp>
      <p:sp>
        <p:nvSpPr>
          <p:cNvPr id="15" name="Text 13"/>
          <p:cNvSpPr/>
          <p:nvPr/>
        </p:nvSpPr>
        <p:spPr>
          <a:xfrm>
            <a:off x="822960" y="434340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A unit at ₹10 and a unit at ₹500 buy the same slice of a portfolio.</a:t>
            </a:r>
            <a:endParaRPr lang="en-US" sz="1400" dirty="0"/>
          </a:p>
        </p:txBody>
      </p:sp>
      <p:sp>
        <p:nvSpPr>
          <p:cNvPr id="16" name="Shape 14"/>
          <p:cNvSpPr/>
          <p:nvPr/>
        </p:nvSpPr>
        <p:spPr>
          <a:xfrm>
            <a:off x="6172200" y="3657600"/>
            <a:ext cx="5394960" cy="1645920"/>
          </a:xfrm>
          <a:prstGeom prst="rect">
            <a:avLst/>
          </a:prstGeom>
          <a:solidFill>
            <a:srgbClr val="F5F0EB"/>
          </a:solidFill>
          <a:ln w="12700">
            <a:solidFill>
              <a:srgbClr val="F5F0EB"/>
            </a:solidFill>
            <a:prstDash val="solid"/>
          </a:ln>
        </p:spPr>
      </p:sp>
      <p:sp>
        <p:nvSpPr>
          <p:cNvPr id="17" name="Shape 15"/>
          <p:cNvSpPr/>
          <p:nvPr/>
        </p:nvSpPr>
        <p:spPr>
          <a:xfrm>
            <a:off x="6172200" y="3657600"/>
            <a:ext cx="54864" cy="1645920"/>
          </a:xfrm>
          <a:prstGeom prst="rect">
            <a:avLst/>
          </a:prstGeom>
          <a:solidFill>
            <a:srgbClr val="D4A017"/>
          </a:solidFill>
          <a:ln w="12700">
            <a:solidFill>
              <a:srgbClr val="D4A017"/>
            </a:solidFill>
            <a:prstDash val="solid"/>
          </a:ln>
        </p:spPr>
      </p:sp>
      <p:sp>
        <p:nvSpPr>
          <p:cNvPr id="18" name="Text 16"/>
          <p:cNvSpPr/>
          <p:nvPr/>
        </p:nvSpPr>
        <p:spPr>
          <a:xfrm>
            <a:off x="6446520" y="384048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See how it fits what you hold</a:t>
            </a:r>
            <a:endParaRPr lang="en-US" sz="1800" dirty="0"/>
          </a:p>
        </p:txBody>
      </p:sp>
      <p:sp>
        <p:nvSpPr>
          <p:cNvPr id="19" name="Text 17"/>
          <p:cNvSpPr/>
          <p:nvPr/>
        </p:nvSpPr>
        <p:spPr>
          <a:xfrm>
            <a:off x="6446520" y="434340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Especially if you already own funds in the same category.</a:t>
            </a:r>
            <a:endParaRPr lang="en-US" sz="14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INVEST THROUGH TRUSTNER</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800" b="1" dirty="0">
                <a:solidFill>
                  <a:srgbClr val="1A1A2E"/>
                </a:solidFill>
                <a:latin typeface="Georgia" pitchFamily="34" charset="0"/>
                <a:ea typeface="Georgia" pitchFamily="34" charset="-122"/>
                <a:cs typeface="Georgia" pitchFamily="34" charset="-120"/>
              </a:rPr>
              <a:t>How to invest in an NFO with us</a:t>
            </a:r>
            <a:endParaRPr lang="en-US" sz="2800" dirty="0"/>
          </a:p>
        </p:txBody>
      </p:sp>
      <p:sp>
        <p:nvSpPr>
          <p:cNvPr id="4" name="Text 2"/>
          <p:cNvSpPr/>
          <p:nvPr/>
        </p:nvSpPr>
        <p:spPr>
          <a:xfrm>
            <a:off x="54864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1</a:t>
            </a:r>
            <a:endParaRPr lang="en-US" sz="4400" dirty="0"/>
          </a:p>
        </p:txBody>
      </p:sp>
      <p:sp>
        <p:nvSpPr>
          <p:cNvPr id="5" name="Text 3"/>
          <p:cNvSpPr/>
          <p:nvPr/>
        </p:nvSpPr>
        <p:spPr>
          <a:xfrm>
            <a:off x="54864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Ask</a:t>
            </a:r>
            <a:endParaRPr lang="en-US" sz="2000" dirty="0"/>
          </a:p>
        </p:txBody>
      </p:sp>
      <p:sp>
        <p:nvSpPr>
          <p:cNvPr id="6" name="Text 4"/>
          <p:cNvSpPr/>
          <p:nvPr/>
        </p:nvSpPr>
        <p:spPr>
          <a:xfrm>
            <a:off x="54864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Tap “Request to invest” on the scheme’s page at merasip.com/funds/nfo, or WhatsApp 60039 03737.</a:t>
            </a:r>
            <a:endParaRPr lang="en-US" sz="1400" dirty="0"/>
          </a:p>
        </p:txBody>
      </p:sp>
      <p:sp>
        <p:nvSpPr>
          <p:cNvPr id="7" name="Text 5"/>
          <p:cNvSpPr/>
          <p:nvPr/>
        </p:nvSpPr>
        <p:spPr>
          <a:xfrm>
            <a:off x="429768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2</a:t>
            </a:r>
            <a:endParaRPr lang="en-US" sz="4400" dirty="0"/>
          </a:p>
        </p:txBody>
      </p:sp>
      <p:sp>
        <p:nvSpPr>
          <p:cNvPr id="8" name="Text 6"/>
          <p:cNvSpPr/>
          <p:nvPr/>
        </p:nvSpPr>
        <p:spPr>
          <a:xfrm>
            <a:off x="429768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We check</a:t>
            </a:r>
            <a:endParaRPr lang="en-US" sz="2000" dirty="0"/>
          </a:p>
        </p:txBody>
      </p:sp>
      <p:sp>
        <p:nvSpPr>
          <p:cNvPr id="9" name="Text 7"/>
          <p:cNvSpPr/>
          <p:nvPr/>
        </p:nvSpPr>
        <p:spPr>
          <a:xfrm>
            <a:off x="429768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Our team checks your KYC and answers your questions about the scheme.</a:t>
            </a:r>
            <a:endParaRPr lang="en-US" sz="1400" dirty="0"/>
          </a:p>
        </p:txBody>
      </p:sp>
      <p:sp>
        <p:nvSpPr>
          <p:cNvPr id="10" name="Text 8"/>
          <p:cNvSpPr/>
          <p:nvPr/>
        </p:nvSpPr>
        <p:spPr>
          <a:xfrm>
            <a:off x="804672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3</a:t>
            </a:r>
            <a:endParaRPr lang="en-US" sz="4400" dirty="0"/>
          </a:p>
        </p:txBody>
      </p:sp>
      <p:sp>
        <p:nvSpPr>
          <p:cNvPr id="11" name="Text 9"/>
          <p:cNvSpPr/>
          <p:nvPr/>
        </p:nvSpPr>
        <p:spPr>
          <a:xfrm>
            <a:off x="804672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You approve</a:t>
            </a:r>
            <a:endParaRPr lang="en-US" sz="2000" dirty="0"/>
          </a:p>
        </p:txBody>
      </p:sp>
      <p:sp>
        <p:nvSpPr>
          <p:cNvPr id="12" name="Text 10"/>
          <p:cNvSpPr/>
          <p:nvPr/>
        </p:nvSpPr>
        <p:spPr>
          <a:xfrm>
            <a:off x="804672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You receive a transaction link for the Regular plan and approve it yourself. Money goes from your bank straight to the fund house, never to Trustner.</a:t>
            </a:r>
            <a:endParaRPr lang="en-US" sz="1400" dirty="0"/>
          </a:p>
        </p:txBody>
      </p:sp>
      <p:sp>
        <p:nvSpPr>
          <p:cNvPr id="13" name="Text 11"/>
          <p:cNvSpPr/>
          <p:nvPr/>
        </p:nvSpPr>
        <p:spPr>
          <a:xfrm>
            <a:off x="548640" y="5120640"/>
            <a:ext cx="11064240" cy="822960"/>
          </a:xfrm>
          <a:prstGeom prst="rect">
            <a:avLst/>
          </a:prstGeom>
          <a:noFill/>
          <a:ln/>
        </p:spPr>
        <p:txBody>
          <a:bodyPr wrap="square" rtlCol="0" anchor="t"/>
          <a:lstStyle/>
          <a:p>
            <a:pPr indent="0" marL="0">
              <a:buNone/>
            </a:pPr>
            <a:r>
              <a:rPr lang="en-US" sz="1050" dirty="0">
                <a:solidFill>
                  <a:srgbClr val="6B5F54"/>
                </a:solidFill>
                <a:latin typeface="Calibri" pitchFamily="34" charset="0"/>
                <a:ea typeface="Calibri" pitchFamily="34" charset="-122"/>
                <a:cs typeface="Calibri" pitchFamily="34" charset="-120"/>
              </a:rPr>
              <a:t>This summary is prepared from the fund house’s offer documents or, where those were not yet posted, published NFO announcements, for information. It is not investment advice or a recommendation to invest in the scheme. We distribute Regular plans and receive commission from fund houses. Mutual fund investments are subject to market risks. Read all scheme-related documents carefully before investing.</a:t>
            </a:r>
            <a:endParaRPr lang="en-US" sz="105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Trustner Asset Services Pvt.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NFO round-up</dc:title>
  <dc:subject>PptxGenJS Presentation</dc:subject>
  <dc:creator>Trustner Asset Services</dc:creator>
  <cp:lastModifiedBy>Trustner Asset Services</cp:lastModifiedBy>
  <cp:revision>1</cp:revision>
  <dcterms:created xsi:type="dcterms:W3CDTF">2026-10-21T11:27:14Z</dcterms:created>
  <dcterms:modified xsi:type="dcterms:W3CDTF">2026-10-21T11:27:14Z</dcterms:modified>
</cp:coreProperties>
</file>